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alibri" panose="020F0502020204030204" pitchFamily="34" charset="0"/>
        <a:ea typeface="+mn-ea"/>
        <a:cs typeface="+mn-cs"/>
      </a:defRPr>
    </a:lvl5pPr>
    <a:lvl6pPr marL="2286000" algn="l" defTabSz="914400" rtl="0" eaLnBrk="1" latinLnBrk="0" hangingPunct="1">
      <a:defRPr sz="2400" kern="1200">
        <a:solidFill>
          <a:schemeClr val="tx1"/>
        </a:solidFill>
        <a:latin typeface="Calibri" panose="020F0502020204030204" pitchFamily="34" charset="0"/>
        <a:ea typeface="+mn-ea"/>
        <a:cs typeface="+mn-cs"/>
      </a:defRPr>
    </a:lvl6pPr>
    <a:lvl7pPr marL="2743200" algn="l" defTabSz="914400" rtl="0" eaLnBrk="1" latinLnBrk="0" hangingPunct="1">
      <a:defRPr sz="2400" kern="1200">
        <a:solidFill>
          <a:schemeClr val="tx1"/>
        </a:solidFill>
        <a:latin typeface="Calibri" panose="020F0502020204030204" pitchFamily="34" charset="0"/>
        <a:ea typeface="+mn-ea"/>
        <a:cs typeface="+mn-cs"/>
      </a:defRPr>
    </a:lvl7pPr>
    <a:lvl8pPr marL="3200400" algn="l" defTabSz="914400" rtl="0" eaLnBrk="1" latinLnBrk="0" hangingPunct="1">
      <a:defRPr sz="2400" kern="1200">
        <a:solidFill>
          <a:schemeClr val="tx1"/>
        </a:solidFill>
        <a:latin typeface="Calibri" panose="020F0502020204030204" pitchFamily="34" charset="0"/>
        <a:ea typeface="+mn-ea"/>
        <a:cs typeface="+mn-cs"/>
      </a:defRPr>
    </a:lvl8pPr>
    <a:lvl9pPr marL="3657600" algn="l" defTabSz="914400" rtl="0" eaLnBrk="1" latinLnBrk="0" hangingPunct="1">
      <a:defRPr sz="24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0100" autoAdjust="0"/>
  </p:normalViewPr>
  <p:slideViewPr>
    <p:cSldViewPr snapToGrid="0">
      <p:cViewPr varScale="1">
        <p:scale>
          <a:sx n="109" d="100"/>
          <a:sy n="109" d="100"/>
        </p:scale>
        <p:origin x="174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C074443-1F95-A541-6D69-1B467BA62FA5}"/>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pPr>
              <a:defRPr/>
            </a:pPr>
            <a:endParaRPr lang="en-US" altLang="en-US"/>
          </a:p>
        </p:txBody>
      </p:sp>
      <p:sp>
        <p:nvSpPr>
          <p:cNvPr id="3075" name="Rectangle 3">
            <a:extLst>
              <a:ext uri="{FF2B5EF4-FFF2-40B4-BE49-F238E27FC236}">
                <a16:creationId xmlns:a16="http://schemas.microsoft.com/office/drawing/2014/main" id="{8646EA23-D0FC-64F2-CD43-3BD2E647B372}"/>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pPr>
              <a:defRPr/>
            </a:pPr>
            <a:endParaRPr lang="en-US" altLang="en-US"/>
          </a:p>
        </p:txBody>
      </p:sp>
      <p:sp>
        <p:nvSpPr>
          <p:cNvPr id="2052" name="Rectangle 4">
            <a:extLst>
              <a:ext uri="{FF2B5EF4-FFF2-40B4-BE49-F238E27FC236}">
                <a16:creationId xmlns:a16="http://schemas.microsoft.com/office/drawing/2014/main" id="{0215914D-4B4A-6EA1-0DD9-D32B138EE68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28ACF05A-ACDB-666C-DDC2-427B94B5F8BE}"/>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a:extLst>
              <a:ext uri="{FF2B5EF4-FFF2-40B4-BE49-F238E27FC236}">
                <a16:creationId xmlns:a16="http://schemas.microsoft.com/office/drawing/2014/main" id="{F0C54330-5946-68C7-2B44-E4A6C02ACE54}"/>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pPr>
              <a:defRPr/>
            </a:pPr>
            <a:endParaRPr lang="en-US" altLang="en-US"/>
          </a:p>
        </p:txBody>
      </p:sp>
      <p:sp>
        <p:nvSpPr>
          <p:cNvPr id="3079" name="Rectangle 7">
            <a:extLst>
              <a:ext uri="{FF2B5EF4-FFF2-40B4-BE49-F238E27FC236}">
                <a16:creationId xmlns:a16="http://schemas.microsoft.com/office/drawing/2014/main" id="{8C7E9AA2-3F74-11FA-CD6B-D84E8C190351}"/>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EC9938AA-CE3E-C648-BFA9-2EE73332FB6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15ABEAB6-168B-6C9C-3291-08DECF2157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7B9F56A-33DB-913A-2061-CB05AB2EF6D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5373DD0-A5B3-3A6C-5783-3F92269CA3F9}"/>
              </a:ext>
            </a:extLst>
          </p:cNvPr>
          <p:cNvSpPr>
            <a:spLocks noGrp="1" noChangeArrowheads="1"/>
          </p:cNvSpPr>
          <p:nvPr>
            <p:ph type="sldNum" sz="quarter" idx="12"/>
          </p:nvPr>
        </p:nvSpPr>
        <p:spPr>
          <a:ln/>
        </p:spPr>
        <p:txBody>
          <a:bodyPr/>
          <a:lstStyle>
            <a:lvl1pPr>
              <a:defRPr/>
            </a:lvl1pPr>
          </a:lstStyle>
          <a:p>
            <a:pPr>
              <a:defRPr/>
            </a:pPr>
            <a:fld id="{614E215F-F552-FA4F-BEA1-3788A66E5E08}" type="slidenum">
              <a:rPr lang="en-US" altLang="en-US"/>
              <a:pPr>
                <a:defRPr/>
              </a:pPr>
              <a:t>‹#›</a:t>
            </a:fld>
            <a:endParaRPr lang="en-US" altLang="en-US" dirty="0"/>
          </a:p>
        </p:txBody>
      </p:sp>
    </p:spTree>
    <p:extLst>
      <p:ext uri="{BB962C8B-B14F-4D97-AF65-F5344CB8AC3E}">
        <p14:creationId xmlns:p14="http://schemas.microsoft.com/office/powerpoint/2010/main" val="2616793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272A15-DAE1-4CE0-FD5B-5D007B0F1F1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4BD77B7-10B7-B6B1-E210-6DD3F126A6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C336819-FF6A-5A0E-3F14-24F6E8D0C065}"/>
              </a:ext>
            </a:extLst>
          </p:cNvPr>
          <p:cNvSpPr>
            <a:spLocks noGrp="1" noChangeArrowheads="1"/>
          </p:cNvSpPr>
          <p:nvPr>
            <p:ph type="sldNum" sz="quarter" idx="12"/>
          </p:nvPr>
        </p:nvSpPr>
        <p:spPr>
          <a:ln/>
        </p:spPr>
        <p:txBody>
          <a:bodyPr/>
          <a:lstStyle>
            <a:lvl1pPr>
              <a:defRPr/>
            </a:lvl1pPr>
          </a:lstStyle>
          <a:p>
            <a:pPr>
              <a:defRPr/>
            </a:pPr>
            <a:fld id="{0E15D762-84F8-1141-B5A8-A24BFDB78079}" type="slidenum">
              <a:rPr lang="en-US" altLang="en-US"/>
              <a:pPr>
                <a:defRPr/>
              </a:pPr>
              <a:t>‹#›</a:t>
            </a:fld>
            <a:endParaRPr lang="en-US" altLang="en-US" dirty="0"/>
          </a:p>
        </p:txBody>
      </p:sp>
    </p:spTree>
    <p:extLst>
      <p:ext uri="{BB962C8B-B14F-4D97-AF65-F5344CB8AC3E}">
        <p14:creationId xmlns:p14="http://schemas.microsoft.com/office/powerpoint/2010/main" val="91630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53899D-5FC2-E28D-BD73-F2C96BDEA46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6C611DB-7B1C-C465-9EA0-8F62768AA28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1F390E9-8B51-A9A3-840A-5A4157FA104D}"/>
              </a:ext>
            </a:extLst>
          </p:cNvPr>
          <p:cNvSpPr>
            <a:spLocks noGrp="1" noChangeArrowheads="1"/>
          </p:cNvSpPr>
          <p:nvPr>
            <p:ph type="sldNum" sz="quarter" idx="12"/>
          </p:nvPr>
        </p:nvSpPr>
        <p:spPr>
          <a:ln/>
        </p:spPr>
        <p:txBody>
          <a:bodyPr/>
          <a:lstStyle>
            <a:lvl1pPr>
              <a:defRPr/>
            </a:lvl1pPr>
          </a:lstStyle>
          <a:p>
            <a:pPr>
              <a:defRPr/>
            </a:pPr>
            <a:fld id="{757301BF-2999-AF4A-9B35-1F18841DD7D6}" type="slidenum">
              <a:rPr lang="en-US" altLang="en-US"/>
              <a:pPr>
                <a:defRPr/>
              </a:pPr>
              <a:t>‹#›</a:t>
            </a:fld>
            <a:endParaRPr lang="en-US" altLang="en-US" dirty="0"/>
          </a:p>
        </p:txBody>
      </p:sp>
    </p:spTree>
    <p:extLst>
      <p:ext uri="{BB962C8B-B14F-4D97-AF65-F5344CB8AC3E}">
        <p14:creationId xmlns:p14="http://schemas.microsoft.com/office/powerpoint/2010/main" val="296433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7E504B-3EB8-3748-2EAD-BAA8E8D769F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CA3B109-B7C4-BE08-EDD6-4954CAE433F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D8217B0-7D8D-FB41-E1A8-50F4976EAF66}"/>
              </a:ext>
            </a:extLst>
          </p:cNvPr>
          <p:cNvSpPr>
            <a:spLocks noGrp="1" noChangeArrowheads="1"/>
          </p:cNvSpPr>
          <p:nvPr>
            <p:ph type="sldNum" sz="quarter" idx="12"/>
          </p:nvPr>
        </p:nvSpPr>
        <p:spPr>
          <a:ln/>
        </p:spPr>
        <p:txBody>
          <a:bodyPr/>
          <a:lstStyle>
            <a:lvl1pPr>
              <a:defRPr/>
            </a:lvl1pPr>
          </a:lstStyle>
          <a:p>
            <a:pPr>
              <a:defRPr/>
            </a:pPr>
            <a:fld id="{75C261AB-F6B9-C141-AA3B-2334E74F2D00}" type="slidenum">
              <a:rPr lang="en-US" altLang="en-US"/>
              <a:pPr>
                <a:defRPr/>
              </a:pPr>
              <a:t>‹#›</a:t>
            </a:fld>
            <a:endParaRPr lang="en-US" altLang="en-US" dirty="0"/>
          </a:p>
        </p:txBody>
      </p:sp>
    </p:spTree>
    <p:extLst>
      <p:ext uri="{BB962C8B-B14F-4D97-AF65-F5344CB8AC3E}">
        <p14:creationId xmlns:p14="http://schemas.microsoft.com/office/powerpoint/2010/main" val="1682455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18D5137-53E1-82C9-695A-A2F32DDCED8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F544DF6-A5B2-53F6-8C5E-B222A051C98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6FF9271-0E18-65FE-F59F-6E56EA157796}"/>
              </a:ext>
            </a:extLst>
          </p:cNvPr>
          <p:cNvSpPr>
            <a:spLocks noGrp="1" noChangeArrowheads="1"/>
          </p:cNvSpPr>
          <p:nvPr>
            <p:ph type="sldNum" sz="quarter" idx="12"/>
          </p:nvPr>
        </p:nvSpPr>
        <p:spPr>
          <a:ln/>
        </p:spPr>
        <p:txBody>
          <a:bodyPr/>
          <a:lstStyle>
            <a:lvl1pPr>
              <a:defRPr/>
            </a:lvl1pPr>
          </a:lstStyle>
          <a:p>
            <a:pPr>
              <a:defRPr/>
            </a:pPr>
            <a:fld id="{54FF062F-A8A2-B94E-85B8-36041E1546BA}" type="slidenum">
              <a:rPr lang="en-US" altLang="en-US"/>
              <a:pPr>
                <a:defRPr/>
              </a:pPr>
              <a:t>‹#›</a:t>
            </a:fld>
            <a:endParaRPr lang="en-US" altLang="en-US" dirty="0"/>
          </a:p>
        </p:txBody>
      </p:sp>
    </p:spTree>
    <p:extLst>
      <p:ext uri="{BB962C8B-B14F-4D97-AF65-F5344CB8AC3E}">
        <p14:creationId xmlns:p14="http://schemas.microsoft.com/office/powerpoint/2010/main" val="3465961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AC086BB-DCB4-7A6E-F211-01ABDFEC40A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8A6A189-C8C7-A31C-D10F-1B02A4178A8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88CB14E-E735-CDFF-195A-58052D9EFE88}"/>
              </a:ext>
            </a:extLst>
          </p:cNvPr>
          <p:cNvSpPr>
            <a:spLocks noGrp="1" noChangeArrowheads="1"/>
          </p:cNvSpPr>
          <p:nvPr>
            <p:ph type="sldNum" sz="quarter" idx="12"/>
          </p:nvPr>
        </p:nvSpPr>
        <p:spPr>
          <a:ln/>
        </p:spPr>
        <p:txBody>
          <a:bodyPr/>
          <a:lstStyle>
            <a:lvl1pPr>
              <a:defRPr/>
            </a:lvl1pPr>
          </a:lstStyle>
          <a:p>
            <a:pPr>
              <a:defRPr/>
            </a:pPr>
            <a:fld id="{3F355E16-046C-B942-8682-2F0DD67F587C}" type="slidenum">
              <a:rPr lang="en-US" altLang="en-US"/>
              <a:pPr>
                <a:defRPr/>
              </a:pPr>
              <a:t>‹#›</a:t>
            </a:fld>
            <a:endParaRPr lang="en-US" altLang="en-US" dirty="0"/>
          </a:p>
        </p:txBody>
      </p:sp>
    </p:spTree>
    <p:extLst>
      <p:ext uri="{BB962C8B-B14F-4D97-AF65-F5344CB8AC3E}">
        <p14:creationId xmlns:p14="http://schemas.microsoft.com/office/powerpoint/2010/main" val="104441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9E3D2AF-3FED-41A6-3BD9-4CDB9F223CC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0F2299D5-F183-0401-BAF5-65D9DB4CD82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5225B6CF-048E-0702-7F41-1379A82E37B5}"/>
              </a:ext>
            </a:extLst>
          </p:cNvPr>
          <p:cNvSpPr>
            <a:spLocks noGrp="1" noChangeArrowheads="1"/>
          </p:cNvSpPr>
          <p:nvPr>
            <p:ph type="sldNum" sz="quarter" idx="12"/>
          </p:nvPr>
        </p:nvSpPr>
        <p:spPr>
          <a:ln/>
        </p:spPr>
        <p:txBody>
          <a:bodyPr/>
          <a:lstStyle>
            <a:lvl1pPr>
              <a:defRPr/>
            </a:lvl1pPr>
          </a:lstStyle>
          <a:p>
            <a:pPr>
              <a:defRPr/>
            </a:pPr>
            <a:fld id="{7E833235-6094-0340-908F-B67B46841897}" type="slidenum">
              <a:rPr lang="en-US" altLang="en-US"/>
              <a:pPr>
                <a:defRPr/>
              </a:pPr>
              <a:t>‹#›</a:t>
            </a:fld>
            <a:endParaRPr lang="en-US" altLang="en-US" dirty="0"/>
          </a:p>
        </p:txBody>
      </p:sp>
    </p:spTree>
    <p:extLst>
      <p:ext uri="{BB962C8B-B14F-4D97-AF65-F5344CB8AC3E}">
        <p14:creationId xmlns:p14="http://schemas.microsoft.com/office/powerpoint/2010/main" val="1107480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3ED8BCE-5CFA-A2F8-474A-E71DF1FE307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DD304D0-BD4E-76C4-CF50-3B4C634AF58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E83D54C-6FF3-35E8-27C9-D7BAB5FEDB2A}"/>
              </a:ext>
            </a:extLst>
          </p:cNvPr>
          <p:cNvSpPr>
            <a:spLocks noGrp="1" noChangeArrowheads="1"/>
          </p:cNvSpPr>
          <p:nvPr>
            <p:ph type="sldNum" sz="quarter" idx="12"/>
          </p:nvPr>
        </p:nvSpPr>
        <p:spPr>
          <a:ln/>
        </p:spPr>
        <p:txBody>
          <a:bodyPr/>
          <a:lstStyle>
            <a:lvl1pPr>
              <a:defRPr/>
            </a:lvl1pPr>
          </a:lstStyle>
          <a:p>
            <a:pPr>
              <a:defRPr/>
            </a:pPr>
            <a:fld id="{752FBF7E-0988-FF44-8068-C449262FE1D6}" type="slidenum">
              <a:rPr lang="en-US" altLang="en-US"/>
              <a:pPr>
                <a:defRPr/>
              </a:pPr>
              <a:t>‹#›</a:t>
            </a:fld>
            <a:endParaRPr lang="en-US" altLang="en-US" dirty="0"/>
          </a:p>
        </p:txBody>
      </p:sp>
    </p:spTree>
    <p:extLst>
      <p:ext uri="{BB962C8B-B14F-4D97-AF65-F5344CB8AC3E}">
        <p14:creationId xmlns:p14="http://schemas.microsoft.com/office/powerpoint/2010/main" val="272954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ED8654-4F39-679B-7804-09F689BB2AD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F4A44B8A-3765-E1AA-269D-A5EAFB26AB6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85E10F1A-430B-BE33-96B4-5304F62FF4AE}"/>
              </a:ext>
            </a:extLst>
          </p:cNvPr>
          <p:cNvSpPr>
            <a:spLocks noGrp="1" noChangeArrowheads="1"/>
          </p:cNvSpPr>
          <p:nvPr>
            <p:ph type="sldNum" sz="quarter" idx="12"/>
          </p:nvPr>
        </p:nvSpPr>
        <p:spPr>
          <a:ln/>
        </p:spPr>
        <p:txBody>
          <a:bodyPr/>
          <a:lstStyle>
            <a:lvl1pPr>
              <a:defRPr/>
            </a:lvl1pPr>
          </a:lstStyle>
          <a:p>
            <a:pPr>
              <a:defRPr/>
            </a:pPr>
            <a:fld id="{0CF6F6E8-5DF7-9F49-8884-2BAA29DD9352}" type="slidenum">
              <a:rPr lang="en-US" altLang="en-US"/>
              <a:pPr>
                <a:defRPr/>
              </a:pPr>
              <a:t>‹#›</a:t>
            </a:fld>
            <a:endParaRPr lang="en-US" altLang="en-US" dirty="0"/>
          </a:p>
        </p:txBody>
      </p:sp>
    </p:spTree>
    <p:extLst>
      <p:ext uri="{BB962C8B-B14F-4D97-AF65-F5344CB8AC3E}">
        <p14:creationId xmlns:p14="http://schemas.microsoft.com/office/powerpoint/2010/main" val="191431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7D0D1C7-6B4C-B0B6-7E46-8717849B8A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91CE73F-DE52-7C01-2681-8D1FB21057E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CE3FD69-ABA4-72A6-346B-B65DC0F8E1B8}"/>
              </a:ext>
            </a:extLst>
          </p:cNvPr>
          <p:cNvSpPr>
            <a:spLocks noGrp="1" noChangeArrowheads="1"/>
          </p:cNvSpPr>
          <p:nvPr>
            <p:ph type="sldNum" sz="quarter" idx="12"/>
          </p:nvPr>
        </p:nvSpPr>
        <p:spPr>
          <a:ln/>
        </p:spPr>
        <p:txBody>
          <a:bodyPr/>
          <a:lstStyle>
            <a:lvl1pPr>
              <a:defRPr/>
            </a:lvl1pPr>
          </a:lstStyle>
          <a:p>
            <a:pPr>
              <a:defRPr/>
            </a:pPr>
            <a:fld id="{F1CAEDBB-F423-1848-B059-2C0F270D4F4C}" type="slidenum">
              <a:rPr lang="en-US" altLang="en-US"/>
              <a:pPr>
                <a:defRPr/>
              </a:pPr>
              <a:t>‹#›</a:t>
            </a:fld>
            <a:endParaRPr lang="en-US" altLang="en-US" dirty="0"/>
          </a:p>
        </p:txBody>
      </p:sp>
    </p:spTree>
    <p:extLst>
      <p:ext uri="{BB962C8B-B14F-4D97-AF65-F5344CB8AC3E}">
        <p14:creationId xmlns:p14="http://schemas.microsoft.com/office/powerpoint/2010/main" val="356317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6CD3BE2-BE53-C874-08F7-E23D9A58E7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18A9B7D-D0B6-8695-EE2E-0D88D5EBE71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AD1C4EE-08EE-1B4C-002F-2EF39B1BE4CD}"/>
              </a:ext>
            </a:extLst>
          </p:cNvPr>
          <p:cNvSpPr>
            <a:spLocks noGrp="1" noChangeArrowheads="1"/>
          </p:cNvSpPr>
          <p:nvPr>
            <p:ph type="sldNum" sz="quarter" idx="12"/>
          </p:nvPr>
        </p:nvSpPr>
        <p:spPr>
          <a:ln/>
        </p:spPr>
        <p:txBody>
          <a:bodyPr/>
          <a:lstStyle>
            <a:lvl1pPr>
              <a:defRPr/>
            </a:lvl1pPr>
          </a:lstStyle>
          <a:p>
            <a:pPr>
              <a:defRPr/>
            </a:pPr>
            <a:fld id="{D4761A6E-73C6-E34B-A096-D71CC017CF74}" type="slidenum">
              <a:rPr lang="en-US" altLang="en-US"/>
              <a:pPr>
                <a:defRPr/>
              </a:pPr>
              <a:t>‹#›</a:t>
            </a:fld>
            <a:endParaRPr lang="en-US" altLang="en-US" dirty="0"/>
          </a:p>
        </p:txBody>
      </p:sp>
    </p:spTree>
    <p:extLst>
      <p:ext uri="{BB962C8B-B14F-4D97-AF65-F5344CB8AC3E}">
        <p14:creationId xmlns:p14="http://schemas.microsoft.com/office/powerpoint/2010/main" val="1736142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ACCB620-60BD-17CC-3AD9-6922816DC8B6}"/>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F46894A-2749-CB75-814E-D34B4EE92D0F}"/>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3D1CFFB-A53B-7C03-96AA-A0CD010AFE1D}"/>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en-US"/>
          </a:p>
        </p:txBody>
      </p:sp>
      <p:sp>
        <p:nvSpPr>
          <p:cNvPr id="1029" name="Rectangle 5">
            <a:extLst>
              <a:ext uri="{FF2B5EF4-FFF2-40B4-BE49-F238E27FC236}">
                <a16:creationId xmlns:a16="http://schemas.microsoft.com/office/drawing/2014/main" id="{02261CF0-354B-86F7-D469-4BD91A525C77}"/>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en-US"/>
          </a:p>
        </p:txBody>
      </p:sp>
      <p:sp>
        <p:nvSpPr>
          <p:cNvPr id="1030" name="Rectangle 6">
            <a:extLst>
              <a:ext uri="{FF2B5EF4-FFF2-40B4-BE49-F238E27FC236}">
                <a16:creationId xmlns:a16="http://schemas.microsoft.com/office/drawing/2014/main" id="{D3AF0A3E-42B8-A6B4-328A-B7F4C3290C37}"/>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pPr>
              <a:defRPr/>
            </a:pPr>
            <a:fld id="{D3F2D7E5-B21D-2348-9DA4-D3F8F3957C3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yachtscoring.com/event_documents/16203/2024_ORC_WORLDS_CHAMPIONSHIP_WS_OSR_Cat_3_-Newport_.pd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a:extLst>
              <a:ext uri="{FF2B5EF4-FFF2-40B4-BE49-F238E27FC236}">
                <a16:creationId xmlns:a16="http://schemas.microsoft.com/office/drawing/2014/main" id="{4436962F-75F4-F112-6BCE-08AE54E4B19B}"/>
              </a:ext>
            </a:extLst>
          </p:cNvPr>
          <p:cNvSpPr txBox="1">
            <a:spLocks noChangeArrowheads="1"/>
          </p:cNvSpPr>
          <p:nvPr/>
        </p:nvSpPr>
        <p:spPr bwMode="auto">
          <a:xfrm>
            <a:off x="0" y="2938463"/>
            <a:ext cx="9144000" cy="197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s-ES" altLang="en-US" b="1">
              <a:latin typeface="Arial" panose="020B0604020202020204" pitchFamily="34" charset="0"/>
              <a:cs typeface="Arial" panose="020B0604020202020204" pitchFamily="34" charset="0"/>
            </a:endParaRPr>
          </a:p>
          <a:p>
            <a:pPr algn="ctr">
              <a:spcBef>
                <a:spcPct val="50000"/>
              </a:spcBef>
              <a:buFontTx/>
              <a:buNone/>
            </a:pPr>
            <a:r>
              <a:rPr lang="en-US" altLang="en-US" b="1">
                <a:solidFill>
                  <a:srgbClr val="002060"/>
                </a:solidFill>
                <a:latin typeface="Arial" panose="020B0604020202020204" pitchFamily="34" charset="0"/>
                <a:cs typeface="Arial" panose="020B0604020202020204" pitchFamily="34" charset="0"/>
              </a:rPr>
              <a:t>Technical presentation</a:t>
            </a:r>
          </a:p>
          <a:p>
            <a:pPr algn="ctr">
              <a:spcBef>
                <a:spcPct val="50000"/>
              </a:spcBef>
              <a:buFontTx/>
              <a:buNone/>
            </a:pPr>
            <a:r>
              <a:rPr lang="en-US" altLang="en-US" sz="2800" i="1">
                <a:solidFill>
                  <a:srgbClr val="002060"/>
                </a:solidFill>
                <a:latin typeface="Arial" panose="020B0604020202020204" pitchFamily="34" charset="0"/>
                <a:cs typeface="Arial" panose="020B0604020202020204" pitchFamily="34" charset="0"/>
              </a:rPr>
              <a:t>Measurement and Equipment inspections</a:t>
            </a:r>
          </a:p>
        </p:txBody>
      </p:sp>
      <p:pic>
        <p:nvPicPr>
          <p:cNvPr id="3075" name="Picture 2">
            <a:extLst>
              <a:ext uri="{FF2B5EF4-FFF2-40B4-BE49-F238E27FC236}">
                <a16:creationId xmlns:a16="http://schemas.microsoft.com/office/drawing/2014/main" id="{0AE63942-0809-FA99-4DFE-3AF87CF00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 descr="A logo with text and a flag&#10;&#10;Description automatically generated with medium confidence">
            <a:extLst>
              <a:ext uri="{FF2B5EF4-FFF2-40B4-BE49-F238E27FC236}">
                <a16:creationId xmlns:a16="http://schemas.microsoft.com/office/drawing/2014/main" id="{31C49A43-BDFD-036A-27E2-C39A11442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963" y="615950"/>
            <a:ext cx="441007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6">
            <a:extLst>
              <a:ext uri="{FF2B5EF4-FFF2-40B4-BE49-F238E27FC236}">
                <a16:creationId xmlns:a16="http://schemas.microsoft.com/office/drawing/2014/main" id="{C40DA200-9730-87D6-0DCD-3233646092DD}"/>
              </a:ext>
            </a:extLst>
          </p:cNvPr>
          <p:cNvSpPr txBox="1">
            <a:spLocks noChangeArrowheads="1"/>
          </p:cNvSpPr>
          <p:nvPr/>
        </p:nvSpPr>
        <p:spPr bwMode="auto">
          <a:xfrm>
            <a:off x="404813" y="371475"/>
            <a:ext cx="8416925"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800100"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800" b="1">
                <a:solidFill>
                  <a:srgbClr val="002060"/>
                </a:solidFill>
                <a:latin typeface="Arial" panose="020B0604020202020204" pitchFamily="34" charset="0"/>
                <a:cs typeface="Arial" panose="020B0604020202020204" pitchFamily="34" charset="0"/>
              </a:rPr>
              <a:t>Safety equipment</a:t>
            </a:r>
          </a:p>
          <a:p>
            <a:pPr algn="just">
              <a:spcBef>
                <a:spcPct val="50000"/>
              </a:spcBef>
              <a:buFontTx/>
              <a:buNone/>
            </a:pPr>
            <a:br>
              <a:rPr lang="en-US" altLang="en-US" sz="2000" b="1" i="1">
                <a:solidFill>
                  <a:srgbClr val="000066"/>
                </a:solidFill>
                <a:latin typeface="Arial" panose="020B0604020202020204" pitchFamily="34" charset="0"/>
                <a:cs typeface="Arial" panose="020B0604020202020204" pitchFamily="34" charset="0"/>
              </a:rPr>
            </a:br>
            <a:r>
              <a:rPr lang="en-US" altLang="en-US" sz="2000" b="1" i="1">
                <a:solidFill>
                  <a:srgbClr val="000066"/>
                </a:solidFill>
                <a:latin typeface="Arial" panose="020B0604020202020204" pitchFamily="34" charset="0"/>
                <a:cs typeface="Arial" panose="020B0604020202020204" pitchFamily="34" charset="0"/>
              </a:rPr>
              <a:t>Navigation lights</a:t>
            </a:r>
          </a:p>
          <a:p>
            <a:pPr algn="just">
              <a:spcBef>
                <a:spcPct val="50000"/>
              </a:spcBef>
              <a:buFontTx/>
              <a:buNone/>
            </a:pPr>
            <a:endParaRPr lang="en-US" altLang="en-US" sz="2000" b="1" i="1">
              <a:solidFill>
                <a:srgbClr val="000066"/>
              </a:solidFill>
              <a:latin typeface="Arial" panose="020B0604020202020204" pitchFamily="34" charset="0"/>
              <a:cs typeface="Arial" panose="020B0604020202020204" pitchFamily="34" charset="0"/>
            </a:endParaRPr>
          </a:p>
          <a:p>
            <a:pPr algn="just">
              <a:spcBef>
                <a:spcPct val="0"/>
              </a:spcBef>
            </a:pPr>
            <a:r>
              <a:rPr lang="en-US" altLang="en-US" sz="2000">
                <a:solidFill>
                  <a:srgbClr val="000066"/>
                </a:solidFill>
                <a:latin typeface="Calibri" panose="020F0502020204030204" pitchFamily="34" charset="0"/>
              </a:rPr>
              <a:t>mounted above sheerline and so that they will not be masked by sails or the heeling of the boat.</a:t>
            </a:r>
          </a:p>
          <a:p>
            <a:pPr lvl="1" algn="just">
              <a:spcBef>
                <a:spcPct val="0"/>
              </a:spcBef>
              <a:buFont typeface="Arial" panose="020B0604020202020204" pitchFamily="34" charset="0"/>
              <a:buChar char="•"/>
            </a:pPr>
            <a:r>
              <a:rPr lang="en-US" altLang="en-US" sz="2000">
                <a:solidFill>
                  <a:srgbClr val="000066"/>
                </a:solidFill>
                <a:latin typeface="Calibri" panose="020F0502020204030204" pitchFamily="34" charset="0"/>
              </a:rPr>
              <a:t>Minimum 10 w (if incandescent) for LOA&lt;12 m</a:t>
            </a:r>
          </a:p>
          <a:p>
            <a:pPr lvl="1" algn="just">
              <a:spcBef>
                <a:spcPct val="0"/>
              </a:spcBef>
              <a:buFont typeface="Arial" panose="020B0604020202020204" pitchFamily="34" charset="0"/>
              <a:buChar char="•"/>
            </a:pPr>
            <a:r>
              <a:rPr lang="en-US" altLang="en-US" sz="2000">
                <a:solidFill>
                  <a:srgbClr val="000066"/>
                </a:solidFill>
                <a:latin typeface="Calibri" panose="020F0502020204030204" pitchFamily="34" charset="0"/>
              </a:rPr>
              <a:t>Minimum 25 w (if incandescent) for LOA≥12 m</a:t>
            </a:r>
          </a:p>
          <a:p>
            <a:pPr algn="just">
              <a:spcBef>
                <a:spcPct val="0"/>
              </a:spcBef>
            </a:pPr>
            <a:r>
              <a:rPr lang="en-US" altLang="en-US" sz="2000">
                <a:solidFill>
                  <a:srgbClr val="000066"/>
                </a:solidFill>
                <a:latin typeface="Calibri" panose="020F0502020204030204" pitchFamily="34" charset="0"/>
              </a:rPr>
              <a:t>reserve lights having the same specifications as above, and that can be powered independently</a:t>
            </a:r>
          </a:p>
          <a:p>
            <a:pPr>
              <a:spcBef>
                <a:spcPct val="0"/>
              </a:spcBef>
            </a:pPr>
            <a:r>
              <a:rPr lang="en-US" altLang="en-US" sz="2000">
                <a:solidFill>
                  <a:srgbClr val="000066"/>
                </a:solidFill>
                <a:latin typeface="Calibri" panose="020F0502020204030204" pitchFamily="34" charset="0"/>
              </a:rPr>
              <a:t>spare bulbs (not required for LED)</a:t>
            </a:r>
          </a:p>
          <a:p>
            <a:pPr algn="just">
              <a:spcBef>
                <a:spcPct val="50000"/>
              </a:spcBef>
              <a:buFontTx/>
              <a:buNone/>
            </a:pPr>
            <a:endParaRPr lang="en-US" altLang="en-US" sz="1600" i="1">
              <a:solidFill>
                <a:srgbClr val="000066"/>
              </a:solidFill>
              <a:latin typeface="Arial" panose="020B0604020202020204" pitchFamily="34" charset="0"/>
              <a:ea typeface="Calibri" panose="020F0502020204030204" pitchFamily="34" charset="0"/>
              <a:cs typeface="Arial" panose="020B0604020202020204" pitchFamily="34" charset="0"/>
            </a:endParaRPr>
          </a:p>
          <a:p>
            <a:pPr algn="just">
              <a:spcBef>
                <a:spcPct val="50000"/>
              </a:spcBef>
              <a:buFontTx/>
              <a:buNone/>
            </a:pPr>
            <a:endParaRPr lang="en-US" altLang="en-US" sz="1600" i="1">
              <a:solidFill>
                <a:srgbClr val="000066"/>
              </a:solidFill>
              <a:latin typeface="Arial" panose="020B0604020202020204" pitchFamily="34" charset="0"/>
              <a:cs typeface="Arial" panose="020B0604020202020204" pitchFamily="34" charset="0"/>
            </a:endParaRPr>
          </a:p>
          <a:p>
            <a:pPr algn="just">
              <a:spcBef>
                <a:spcPct val="0"/>
              </a:spcBef>
              <a:buFontTx/>
              <a:buNone/>
            </a:pPr>
            <a:endParaRPr lang="en-US" altLang="en-US" sz="2000" i="1">
              <a:solidFill>
                <a:srgbClr val="002060"/>
              </a:solidFill>
              <a:latin typeface="Arial" panose="020B0604020202020204" pitchFamily="34" charset="0"/>
              <a:cs typeface="Arial" panose="020B0604020202020204" pitchFamily="34" charset="0"/>
            </a:endParaRPr>
          </a:p>
        </p:txBody>
      </p:sp>
      <p:pic>
        <p:nvPicPr>
          <p:cNvPr id="2" name="Immagine 2" descr="Immagine che contiene bisca, stanza, cosmetico&#10;&#10;Descrizione generata automaticamente">
            <a:extLst>
              <a:ext uri="{FF2B5EF4-FFF2-40B4-BE49-F238E27FC236}">
                <a16:creationId xmlns:a16="http://schemas.microsoft.com/office/drawing/2014/main" id="{AFE8B560-BA07-57AB-60C6-AFD180785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0413" y="3805238"/>
            <a:ext cx="26797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a:extLst>
              <a:ext uri="{FF2B5EF4-FFF2-40B4-BE49-F238E27FC236}">
                <a16:creationId xmlns:a16="http://schemas.microsoft.com/office/drawing/2014/main" id="{EC2D320B-AC25-2616-050E-37AC73BA9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6">
            <a:extLst>
              <a:ext uri="{FF2B5EF4-FFF2-40B4-BE49-F238E27FC236}">
                <a16:creationId xmlns:a16="http://schemas.microsoft.com/office/drawing/2014/main" id="{FD8564EE-86A3-42B2-50D7-EB8C56A6BE21}"/>
              </a:ext>
            </a:extLst>
          </p:cNvPr>
          <p:cNvSpPr txBox="1">
            <a:spLocks noChangeArrowheads="1"/>
          </p:cNvSpPr>
          <p:nvPr/>
        </p:nvSpPr>
        <p:spPr bwMode="auto">
          <a:xfrm>
            <a:off x="404813" y="371475"/>
            <a:ext cx="586105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800" b="1" dirty="0">
                <a:solidFill>
                  <a:srgbClr val="002060"/>
                </a:solidFill>
                <a:latin typeface="Arial" panose="020B0604020202020204" pitchFamily="34" charset="0"/>
                <a:cs typeface="Arial" panose="020B0604020202020204" pitchFamily="34" charset="0"/>
              </a:rPr>
              <a:t>Safety equipment</a:t>
            </a:r>
          </a:p>
          <a:p>
            <a:pPr algn="just">
              <a:spcBef>
                <a:spcPct val="50000"/>
              </a:spcBef>
              <a:buFontTx/>
              <a:buNone/>
            </a:pPr>
            <a:br>
              <a:rPr lang="en-US" altLang="en-US" sz="2000" b="1" i="1" dirty="0">
                <a:solidFill>
                  <a:srgbClr val="000066"/>
                </a:solidFill>
                <a:latin typeface="Arial" panose="020B0604020202020204" pitchFamily="34" charset="0"/>
                <a:cs typeface="Arial" panose="020B0604020202020204" pitchFamily="34" charset="0"/>
              </a:rPr>
            </a:br>
            <a:r>
              <a:rPr lang="en-US" altLang="en-US" sz="2000" b="1" i="1" dirty="0">
                <a:solidFill>
                  <a:srgbClr val="000066"/>
                </a:solidFill>
                <a:latin typeface="Arial" panose="020B0604020202020204" pitchFamily="34" charset="0"/>
                <a:cs typeface="Arial" panose="020B0604020202020204" pitchFamily="34" charset="0"/>
              </a:rPr>
              <a:t>Marine VHF transceiver </a:t>
            </a:r>
          </a:p>
          <a:p>
            <a:pPr algn="just">
              <a:spcBef>
                <a:spcPct val="0"/>
              </a:spcBef>
            </a:pPr>
            <a:r>
              <a:rPr lang="en-US" altLang="en-US" sz="2000" dirty="0">
                <a:solidFill>
                  <a:srgbClr val="000066"/>
                </a:solidFill>
                <a:latin typeface="Calibri" panose="020F0502020204030204" pitchFamily="34" charset="0"/>
              </a:rPr>
              <a:t>a marine radio transceiver with an emergency antenna when the regular antenna depends upon the mast</a:t>
            </a:r>
          </a:p>
          <a:p>
            <a:pPr algn="just">
              <a:spcBef>
                <a:spcPct val="0"/>
              </a:spcBef>
            </a:pPr>
            <a:r>
              <a:rPr lang="en-US" altLang="en-US" sz="2000" dirty="0">
                <a:solidFill>
                  <a:srgbClr val="000066"/>
                </a:solidFill>
                <a:latin typeface="Calibri" panose="020F0502020204030204" pitchFamily="34" charset="0"/>
              </a:rPr>
              <a:t>If VHF: minimum rated output power of 25 W</a:t>
            </a:r>
          </a:p>
          <a:p>
            <a:pPr algn="just">
              <a:spcBef>
                <a:spcPct val="0"/>
              </a:spcBef>
            </a:pPr>
            <a:r>
              <a:rPr lang="en-US" altLang="en-US" sz="2000" dirty="0">
                <a:solidFill>
                  <a:srgbClr val="000066"/>
                </a:solidFill>
                <a:latin typeface="Calibri" panose="020F0502020204030204" pitchFamily="34" charset="0"/>
              </a:rPr>
              <a:t>a masthead antenna and co-axial feeder cable with not more than 40% power loss</a:t>
            </a:r>
          </a:p>
          <a:p>
            <a:pPr algn="just">
              <a:spcBef>
                <a:spcPct val="0"/>
              </a:spcBef>
            </a:pPr>
            <a:r>
              <a:rPr lang="en-US" altLang="en-US" sz="2000" dirty="0">
                <a:solidFill>
                  <a:srgbClr val="000066"/>
                </a:solidFill>
                <a:latin typeface="Calibri" panose="020F0502020204030204" pitchFamily="34" charset="0"/>
              </a:rPr>
              <a:t> VHF radio transceiver shall be capable of operating in “US Mode”</a:t>
            </a:r>
          </a:p>
          <a:p>
            <a:pPr algn="just">
              <a:spcBef>
                <a:spcPct val="0"/>
              </a:spcBef>
              <a:buFontTx/>
              <a:buNone/>
            </a:pPr>
            <a:endParaRPr lang="en-US" altLang="en-US" sz="2000" dirty="0">
              <a:solidFill>
                <a:srgbClr val="000066"/>
              </a:solidFill>
              <a:latin typeface="Calibri" panose="020F0502020204030204" pitchFamily="34" charset="0"/>
            </a:endParaRPr>
          </a:p>
          <a:p>
            <a:pPr algn="just">
              <a:spcBef>
                <a:spcPct val="50000"/>
              </a:spcBef>
              <a:buFontTx/>
              <a:buNone/>
            </a:pPr>
            <a:endParaRPr lang="en-US" altLang="en-US" sz="1600" i="1" dirty="0">
              <a:solidFill>
                <a:srgbClr val="000066"/>
              </a:solidFill>
              <a:latin typeface="Arial" panose="020B0604020202020204" pitchFamily="34" charset="0"/>
              <a:ea typeface="Calibri" panose="020F0502020204030204" pitchFamily="34" charset="0"/>
              <a:cs typeface="Arial" panose="020B0604020202020204" pitchFamily="34" charset="0"/>
            </a:endParaRPr>
          </a:p>
          <a:p>
            <a:pPr algn="just">
              <a:spcBef>
                <a:spcPct val="50000"/>
              </a:spcBef>
              <a:buFontTx/>
              <a:buNone/>
            </a:pPr>
            <a:endParaRPr lang="en-US" altLang="en-US" sz="1600" i="1" dirty="0">
              <a:solidFill>
                <a:srgbClr val="000066"/>
              </a:solidFill>
              <a:latin typeface="Arial" panose="020B0604020202020204" pitchFamily="34" charset="0"/>
              <a:cs typeface="Arial" panose="020B0604020202020204" pitchFamily="34" charset="0"/>
            </a:endParaRPr>
          </a:p>
          <a:p>
            <a:pPr algn="just">
              <a:spcBef>
                <a:spcPct val="0"/>
              </a:spcBef>
              <a:buFontTx/>
              <a:buNone/>
            </a:pPr>
            <a:endParaRPr lang="en-US" altLang="en-US" sz="2000" i="1" dirty="0">
              <a:solidFill>
                <a:srgbClr val="002060"/>
              </a:solidFill>
              <a:latin typeface="Arial" panose="020B0604020202020204" pitchFamily="34" charset="0"/>
              <a:cs typeface="Arial" panose="020B0604020202020204" pitchFamily="34" charset="0"/>
            </a:endParaRPr>
          </a:p>
        </p:txBody>
      </p:sp>
      <p:pic>
        <p:nvPicPr>
          <p:cNvPr id="13315" name="Picture 3">
            <a:extLst>
              <a:ext uri="{FF2B5EF4-FFF2-40B4-BE49-F238E27FC236}">
                <a16:creationId xmlns:a16="http://schemas.microsoft.com/office/drawing/2014/main" id="{EDA77636-5B88-8526-8FEE-870AE165C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4938" y="1516063"/>
            <a:ext cx="2005012"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a:extLst>
              <a:ext uri="{FF2B5EF4-FFF2-40B4-BE49-F238E27FC236}">
                <a16:creationId xmlns:a16="http://schemas.microsoft.com/office/drawing/2014/main" id="{45CF4304-73AD-D127-A244-875B63E8C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025" y="3641725"/>
            <a:ext cx="604838"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a:extLst>
              <a:ext uri="{FF2B5EF4-FFF2-40B4-BE49-F238E27FC236}">
                <a16:creationId xmlns:a16="http://schemas.microsoft.com/office/drawing/2014/main" id="{EFFF0B48-A035-073A-6014-6886B44178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a:extLst>
              <a:ext uri="{FF2B5EF4-FFF2-40B4-BE49-F238E27FC236}">
                <a16:creationId xmlns:a16="http://schemas.microsoft.com/office/drawing/2014/main" id="{D25E46E8-AC54-C106-90BF-C68308AD293C}"/>
              </a:ext>
            </a:extLst>
          </p:cNvPr>
          <p:cNvSpPr txBox="1">
            <a:spLocks noChangeArrowheads="1"/>
          </p:cNvSpPr>
          <p:nvPr/>
        </p:nvSpPr>
        <p:spPr bwMode="auto">
          <a:xfrm>
            <a:off x="436563" y="454025"/>
            <a:ext cx="5319712" cy="5448300"/>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defRPr/>
            </a:pPr>
            <a:r>
              <a:rPr lang="en-US" altLang="en-US" sz="2800" b="1" dirty="0">
                <a:solidFill>
                  <a:srgbClr val="002060"/>
                </a:solidFill>
                <a:latin typeface="Arial" panose="020B0604020202020204" pitchFamily="34" charset="0"/>
                <a:cs typeface="Arial" panose="020B0604020202020204" pitchFamily="34" charset="0"/>
              </a:rPr>
              <a:t>Safety equipment</a:t>
            </a:r>
          </a:p>
          <a:p>
            <a:pPr algn="just">
              <a:spcBef>
                <a:spcPct val="50000"/>
              </a:spcBef>
              <a:buFontTx/>
              <a:buNone/>
              <a:defRPr/>
            </a:pPr>
            <a:br>
              <a:rPr lang="en-US" altLang="en-US" sz="2000" b="1" i="1" dirty="0">
                <a:solidFill>
                  <a:srgbClr val="000066"/>
                </a:solidFill>
                <a:latin typeface="Arial" panose="020B0604020202020204" pitchFamily="34" charset="0"/>
                <a:cs typeface="Arial" panose="020B0604020202020204" pitchFamily="34" charset="0"/>
              </a:rPr>
            </a:br>
            <a:r>
              <a:rPr lang="en-US" altLang="en-US" sz="2000" b="1" i="1" dirty="0">
                <a:solidFill>
                  <a:srgbClr val="000066"/>
                </a:solidFill>
                <a:latin typeface="Arial" panose="020B0604020202020204" pitchFamily="34" charset="0"/>
                <a:cs typeface="Arial" panose="020B0604020202020204" pitchFamily="34" charset="0"/>
              </a:rPr>
              <a:t>AIS Transponder </a:t>
            </a:r>
            <a:r>
              <a:rPr lang="en-US" altLang="en-US" sz="2000" dirty="0">
                <a:solidFill>
                  <a:srgbClr val="000066"/>
                </a:solidFill>
                <a:latin typeface="Calibri" panose="020F0502020204030204" pitchFamily="34" charset="0"/>
              </a:rPr>
              <a:t>which either:</a:t>
            </a:r>
            <a:endParaRPr lang="hr-HR" altLang="en-US" sz="2000" dirty="0">
              <a:solidFill>
                <a:srgbClr val="000066"/>
              </a:solidFill>
              <a:latin typeface="Calibri" panose="020F0502020204030204" pitchFamily="34" charset="0"/>
            </a:endParaRPr>
          </a:p>
          <a:p>
            <a:pPr algn="just">
              <a:spcBef>
                <a:spcPct val="50000"/>
              </a:spcBef>
              <a:buFontTx/>
              <a:buNone/>
              <a:defRPr/>
            </a:pPr>
            <a:endParaRPr lang="en-US" altLang="en-US" sz="2000" dirty="0">
              <a:solidFill>
                <a:srgbClr val="000066"/>
              </a:solidFill>
              <a:latin typeface="Calibri" panose="020F0502020204030204" pitchFamily="34" charset="0"/>
            </a:endParaRPr>
          </a:p>
          <a:p>
            <a:pPr lvl="1" algn="just">
              <a:spcBef>
                <a:spcPct val="0"/>
              </a:spcBef>
              <a:buFont typeface="Times New Roman" panose="02020603050405020304" pitchFamily="18" charset="0"/>
              <a:buAutoNum type="alphaLcParenR"/>
              <a:defRPr/>
            </a:pPr>
            <a:r>
              <a:rPr lang="en-US" altLang="en-US" sz="2000" dirty="0">
                <a:solidFill>
                  <a:srgbClr val="000066"/>
                </a:solidFill>
                <a:latin typeface="Calibri" panose="020F0502020204030204" pitchFamily="34" charset="0"/>
              </a:rPr>
              <a:t>shares the masthead VHF antenna via a low loss AIS antenna splitter; or</a:t>
            </a:r>
          </a:p>
          <a:p>
            <a:pPr lvl="1" algn="just">
              <a:spcBef>
                <a:spcPct val="0"/>
              </a:spcBef>
              <a:buFont typeface="Times New Roman" panose="02020603050405020304" pitchFamily="18" charset="0"/>
              <a:buAutoNum type="alphaLcParenR"/>
              <a:defRPr/>
            </a:pPr>
            <a:r>
              <a:rPr lang="en-US" altLang="en-US" sz="2000" dirty="0">
                <a:solidFill>
                  <a:srgbClr val="000066"/>
                </a:solidFill>
                <a:latin typeface="Calibri" panose="020F0502020204030204" pitchFamily="34" charset="0"/>
              </a:rPr>
              <a:t>has a dedicated AIS antenna not less than 38 cm (15”) in length mounted with its base not less than 3 m (10’) above the Waterline and co-axial feeder cable with not more than 40% power loss</a:t>
            </a:r>
          </a:p>
          <a:p>
            <a:pPr marL="457200" lvl="1" indent="0" algn="just">
              <a:spcBef>
                <a:spcPct val="0"/>
              </a:spcBef>
              <a:buFontTx/>
              <a:buNone/>
              <a:defRPr/>
            </a:pPr>
            <a:endParaRPr lang="en-US" sz="1600" dirty="0">
              <a:solidFill>
                <a:srgbClr val="000066"/>
              </a:solidFill>
              <a:latin typeface="Calibri" panose="020F0502020204030204" pitchFamily="34" charset="0"/>
              <a:ea typeface="Calibri" panose="020F0502020204030204" pitchFamily="34" charset="0"/>
              <a:cs typeface="Calibri" panose="020F0502020204030204" pitchFamily="34" charset="0"/>
            </a:endParaRPr>
          </a:p>
          <a:p>
            <a:pPr marL="457200" lvl="1" indent="0" algn="just">
              <a:spcBef>
                <a:spcPct val="0"/>
              </a:spcBef>
              <a:buFontTx/>
              <a:buNone/>
              <a:defRPr/>
            </a:pPr>
            <a:r>
              <a:rPr lang="en-US" sz="2000" dirty="0">
                <a:solidFill>
                  <a:srgbClr val="000066"/>
                </a:solidFill>
                <a:latin typeface="Calibri" panose="020F0502020204030204" pitchFamily="34" charset="0"/>
                <a:ea typeface="Calibri" panose="020F0502020204030204" pitchFamily="34" charset="0"/>
                <a:cs typeface="Calibri" panose="020F0502020204030204" pitchFamily="34" charset="0"/>
              </a:rPr>
              <a:t>The boat’s AIS shall be active at all times while racing.</a:t>
            </a:r>
            <a:endParaRPr lang="en-US" altLang="en-US" sz="1600" i="1" dirty="0">
              <a:solidFill>
                <a:srgbClr val="000066"/>
              </a:solidFill>
              <a:latin typeface="Arial" panose="020B0604020202020204" pitchFamily="34" charset="0"/>
              <a:ea typeface="Calibri" panose="020F0502020204030204" pitchFamily="34" charset="0"/>
              <a:cs typeface="Arial" panose="020B0604020202020204" pitchFamily="34" charset="0"/>
            </a:endParaRPr>
          </a:p>
          <a:p>
            <a:pPr algn="just">
              <a:spcBef>
                <a:spcPct val="50000"/>
              </a:spcBef>
              <a:buFontTx/>
              <a:buNone/>
              <a:defRPr/>
            </a:pPr>
            <a:endParaRPr lang="en-US" altLang="en-US" sz="1600" i="1" dirty="0">
              <a:solidFill>
                <a:srgbClr val="000066"/>
              </a:solidFill>
              <a:latin typeface="Arial" panose="020B0604020202020204" pitchFamily="34" charset="0"/>
              <a:cs typeface="Arial" panose="020B0604020202020204" pitchFamily="34" charset="0"/>
            </a:endParaRPr>
          </a:p>
          <a:p>
            <a:pPr algn="just">
              <a:spcBef>
                <a:spcPct val="0"/>
              </a:spcBef>
              <a:buFontTx/>
              <a:buNone/>
              <a:defRPr/>
            </a:pPr>
            <a:endParaRPr lang="en-US" altLang="en-US" sz="2000" i="1" dirty="0">
              <a:solidFill>
                <a:srgbClr val="002060"/>
              </a:solidFill>
              <a:latin typeface="Arial" panose="020B0604020202020204" pitchFamily="34" charset="0"/>
              <a:cs typeface="Arial" panose="020B0604020202020204" pitchFamily="34" charset="0"/>
            </a:endParaRPr>
          </a:p>
        </p:txBody>
      </p:sp>
      <p:pic>
        <p:nvPicPr>
          <p:cNvPr id="2" name="Immagine 2">
            <a:extLst>
              <a:ext uri="{FF2B5EF4-FFF2-40B4-BE49-F238E27FC236}">
                <a16:creationId xmlns:a16="http://schemas.microsoft.com/office/drawing/2014/main" id="{6AA29605-772F-AB2B-4925-29D3C579CF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0413" y="2392363"/>
            <a:ext cx="30702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a:extLst>
              <a:ext uri="{FF2B5EF4-FFF2-40B4-BE49-F238E27FC236}">
                <a16:creationId xmlns:a16="http://schemas.microsoft.com/office/drawing/2014/main" id="{A04CBA09-6116-0A54-DB0C-13AC249E4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
            <a:extLst>
              <a:ext uri="{FF2B5EF4-FFF2-40B4-BE49-F238E27FC236}">
                <a16:creationId xmlns:a16="http://schemas.microsoft.com/office/drawing/2014/main" id="{8A1172CD-A0AA-039F-B1ED-2E4EA380C511}"/>
              </a:ext>
            </a:extLst>
          </p:cNvPr>
          <p:cNvSpPr txBox="1">
            <a:spLocks noChangeArrowheads="1"/>
          </p:cNvSpPr>
          <p:nvPr/>
        </p:nvSpPr>
        <p:spPr bwMode="auto">
          <a:xfrm>
            <a:off x="436563" y="454025"/>
            <a:ext cx="784225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800" b="1">
                <a:solidFill>
                  <a:srgbClr val="002060"/>
                </a:solidFill>
                <a:latin typeface="Arial" panose="020B0604020202020204" pitchFamily="34" charset="0"/>
                <a:cs typeface="Arial" panose="020B0604020202020204" pitchFamily="34" charset="0"/>
              </a:rPr>
              <a:t>Safety equipment</a:t>
            </a:r>
          </a:p>
          <a:p>
            <a:pPr algn="just">
              <a:spcBef>
                <a:spcPct val="50000"/>
              </a:spcBef>
              <a:buFontTx/>
              <a:buNone/>
            </a:pPr>
            <a:br>
              <a:rPr lang="en-US" altLang="en-US" sz="2000" b="1" i="1">
                <a:solidFill>
                  <a:srgbClr val="000066"/>
                </a:solidFill>
                <a:latin typeface="Arial" panose="020B0604020202020204" pitchFamily="34" charset="0"/>
                <a:cs typeface="Arial" panose="020B0604020202020204" pitchFamily="34" charset="0"/>
              </a:rPr>
            </a:br>
            <a:r>
              <a:rPr lang="en-US" altLang="en-US" sz="2000" b="1" i="1">
                <a:solidFill>
                  <a:srgbClr val="000066"/>
                </a:solidFill>
                <a:latin typeface="Arial" panose="020B0604020202020204" pitchFamily="34" charset="0"/>
                <a:cs typeface="Arial" panose="020B0604020202020204" pitchFamily="34" charset="0"/>
              </a:rPr>
              <a:t>Soft tapered wood plugs</a:t>
            </a:r>
          </a:p>
          <a:p>
            <a:pPr algn="just">
              <a:spcBef>
                <a:spcPct val="50000"/>
              </a:spcBef>
              <a:buFontTx/>
              <a:buNone/>
            </a:pPr>
            <a:endParaRPr lang="en-US" altLang="en-US" sz="2000">
              <a:solidFill>
                <a:srgbClr val="000066"/>
              </a:solidFill>
              <a:latin typeface="Calibri" panose="020F0502020204030204" pitchFamily="34" charset="0"/>
            </a:endParaRPr>
          </a:p>
          <a:p>
            <a:pPr lvl="1" algn="just">
              <a:spcBef>
                <a:spcPct val="0"/>
              </a:spcBef>
              <a:buFont typeface="Arial" panose="020B0604020202020204" pitchFamily="34" charset="0"/>
              <a:buChar char="•"/>
            </a:pPr>
            <a:r>
              <a:rPr lang="en-US" altLang="en-US" sz="2000">
                <a:solidFill>
                  <a:srgbClr val="000066"/>
                </a:solidFill>
                <a:latin typeface="Calibri" panose="020F0502020204030204" pitchFamily="34" charset="0"/>
              </a:rPr>
              <a:t>A tapered soft wood plug stowed adjacent to every through-hull opening</a:t>
            </a:r>
          </a:p>
          <a:p>
            <a:pPr algn="just">
              <a:spcBef>
                <a:spcPct val="50000"/>
              </a:spcBef>
              <a:buFontTx/>
              <a:buNone/>
            </a:pPr>
            <a:endParaRPr lang="en-US" altLang="en-US" sz="1600" i="1">
              <a:solidFill>
                <a:srgbClr val="000066"/>
              </a:solidFill>
              <a:latin typeface="Arial" panose="020B0604020202020204" pitchFamily="34" charset="0"/>
              <a:ea typeface="Calibri" panose="020F0502020204030204" pitchFamily="34" charset="0"/>
              <a:cs typeface="Arial" panose="020B0604020202020204" pitchFamily="34" charset="0"/>
            </a:endParaRPr>
          </a:p>
          <a:p>
            <a:pPr algn="just">
              <a:spcBef>
                <a:spcPct val="50000"/>
              </a:spcBef>
              <a:buFontTx/>
              <a:buNone/>
            </a:pPr>
            <a:endParaRPr lang="en-US" altLang="en-US" sz="1600" i="1">
              <a:solidFill>
                <a:srgbClr val="000066"/>
              </a:solidFill>
              <a:latin typeface="Arial" panose="020B0604020202020204" pitchFamily="34" charset="0"/>
              <a:cs typeface="Arial" panose="020B0604020202020204" pitchFamily="34" charset="0"/>
            </a:endParaRPr>
          </a:p>
          <a:p>
            <a:pPr algn="just">
              <a:spcBef>
                <a:spcPct val="0"/>
              </a:spcBef>
              <a:buFontTx/>
              <a:buNone/>
            </a:pPr>
            <a:endParaRPr lang="en-US" altLang="en-US" sz="2000" i="1">
              <a:solidFill>
                <a:srgbClr val="002060"/>
              </a:solidFill>
              <a:latin typeface="Arial" panose="020B0604020202020204" pitchFamily="34" charset="0"/>
              <a:cs typeface="Arial" panose="020B0604020202020204" pitchFamily="34" charset="0"/>
            </a:endParaRPr>
          </a:p>
        </p:txBody>
      </p:sp>
      <p:pic>
        <p:nvPicPr>
          <p:cNvPr id="3" name="Immagine 2" descr="Immagine che contiene proiettile&#10;&#10;Descrizione generata automaticamente">
            <a:extLst>
              <a:ext uri="{FF2B5EF4-FFF2-40B4-BE49-F238E27FC236}">
                <a16:creationId xmlns:a16="http://schemas.microsoft.com/office/drawing/2014/main" id="{73EC5BD5-94AB-5D2A-210D-629692281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213" y="3094038"/>
            <a:ext cx="3146425"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a:extLst>
              <a:ext uri="{FF2B5EF4-FFF2-40B4-BE49-F238E27FC236}">
                <a16:creationId xmlns:a16="http://schemas.microsoft.com/office/drawing/2014/main" id="{97D40562-1904-19E3-0EE1-F05DC325A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6">
            <a:extLst>
              <a:ext uri="{FF2B5EF4-FFF2-40B4-BE49-F238E27FC236}">
                <a16:creationId xmlns:a16="http://schemas.microsoft.com/office/drawing/2014/main" id="{21CF34A4-A095-B25A-05C7-A1E2DF7A1A26}"/>
              </a:ext>
            </a:extLst>
          </p:cNvPr>
          <p:cNvSpPr txBox="1">
            <a:spLocks noChangeArrowheads="1"/>
          </p:cNvSpPr>
          <p:nvPr/>
        </p:nvSpPr>
        <p:spPr bwMode="auto">
          <a:xfrm>
            <a:off x="436563" y="454025"/>
            <a:ext cx="803275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800" b="1">
                <a:solidFill>
                  <a:srgbClr val="002060"/>
                </a:solidFill>
                <a:latin typeface="Arial" panose="020B0604020202020204" pitchFamily="34" charset="0"/>
                <a:cs typeface="Arial" panose="020B0604020202020204" pitchFamily="34" charset="0"/>
              </a:rPr>
              <a:t>Safety equipment</a:t>
            </a:r>
          </a:p>
          <a:p>
            <a:pPr algn="just">
              <a:spcBef>
                <a:spcPct val="50000"/>
              </a:spcBef>
              <a:buFontTx/>
              <a:buNone/>
            </a:pPr>
            <a:br>
              <a:rPr lang="en-US" altLang="en-US" sz="2000" b="1" i="1">
                <a:solidFill>
                  <a:srgbClr val="000066"/>
                </a:solidFill>
                <a:latin typeface="Arial" panose="020B0604020202020204" pitchFamily="34" charset="0"/>
                <a:cs typeface="Arial" panose="020B0604020202020204" pitchFamily="34" charset="0"/>
              </a:rPr>
            </a:br>
            <a:r>
              <a:rPr lang="en-US" altLang="en-US" sz="2000" b="1" i="1">
                <a:solidFill>
                  <a:srgbClr val="000066"/>
                </a:solidFill>
                <a:latin typeface="Arial" panose="020B0604020202020204" pitchFamily="34" charset="0"/>
                <a:cs typeface="Arial" panose="020B0604020202020204" pitchFamily="34" charset="0"/>
              </a:rPr>
              <a:t>Fire extinguishers</a:t>
            </a:r>
          </a:p>
          <a:p>
            <a:pPr algn="just">
              <a:spcBef>
                <a:spcPct val="50000"/>
              </a:spcBef>
              <a:buFontTx/>
              <a:buNone/>
            </a:pPr>
            <a:endParaRPr lang="en-US" altLang="en-US" sz="2000">
              <a:solidFill>
                <a:srgbClr val="000066"/>
              </a:solidFill>
              <a:latin typeface="Calibri" panose="020F0502020204030204" pitchFamily="34" charset="0"/>
            </a:endParaRPr>
          </a:p>
          <a:p>
            <a:pPr lvl="1" algn="just">
              <a:spcBef>
                <a:spcPct val="0"/>
              </a:spcBef>
              <a:buFont typeface="Arial" panose="020B0604020202020204" pitchFamily="34" charset="0"/>
              <a:buChar char="•"/>
            </a:pPr>
            <a:r>
              <a:rPr lang="en-US" altLang="en-US" sz="2000">
                <a:solidFill>
                  <a:srgbClr val="000066"/>
                </a:solidFill>
                <a:latin typeface="Calibri" panose="020F0502020204030204" pitchFamily="34" charset="0"/>
              </a:rPr>
              <a:t>A fire blanket adjacent to every cooking device with an open flame</a:t>
            </a:r>
          </a:p>
          <a:p>
            <a:pPr lvl="1" algn="just">
              <a:spcBef>
                <a:spcPct val="0"/>
              </a:spcBef>
              <a:buFont typeface="Arial" panose="020B0604020202020204" pitchFamily="34" charset="0"/>
              <a:buChar char="•"/>
            </a:pPr>
            <a:r>
              <a:rPr lang="en-US" altLang="en-US" sz="2000">
                <a:solidFill>
                  <a:srgbClr val="000066"/>
                </a:solidFill>
                <a:latin typeface="Calibri" panose="020F0502020204030204" pitchFamily="34" charset="0"/>
              </a:rPr>
              <a:t>2 fire extinguishers, each with 2 kg </a:t>
            </a:r>
            <a:r>
              <a:rPr lang="hr-HR" altLang="en-US" sz="2000">
                <a:solidFill>
                  <a:srgbClr val="000066"/>
                </a:solidFill>
                <a:latin typeface="Calibri" panose="020F0502020204030204" pitchFamily="34" charset="0"/>
              </a:rPr>
              <a:t>(4 lbs) </a:t>
            </a:r>
            <a:r>
              <a:rPr lang="en-US" altLang="en-US" sz="2000">
                <a:solidFill>
                  <a:srgbClr val="000066"/>
                </a:solidFill>
                <a:latin typeface="Calibri" panose="020F0502020204030204" pitchFamily="34" charset="0"/>
              </a:rPr>
              <a:t>of dry powder or equivalent, in different parts of the boat</a:t>
            </a:r>
          </a:p>
          <a:p>
            <a:pPr algn="just">
              <a:spcBef>
                <a:spcPct val="50000"/>
              </a:spcBef>
              <a:buFontTx/>
              <a:buNone/>
            </a:pPr>
            <a:endParaRPr lang="en-US" altLang="en-US" sz="1600" i="1">
              <a:solidFill>
                <a:srgbClr val="000066"/>
              </a:solidFill>
              <a:latin typeface="Arial" panose="020B0604020202020204" pitchFamily="34" charset="0"/>
              <a:ea typeface="Calibri" panose="020F0502020204030204" pitchFamily="34" charset="0"/>
              <a:cs typeface="Arial" panose="020B0604020202020204" pitchFamily="34" charset="0"/>
            </a:endParaRPr>
          </a:p>
          <a:p>
            <a:pPr algn="just">
              <a:spcBef>
                <a:spcPct val="50000"/>
              </a:spcBef>
              <a:buFontTx/>
              <a:buNone/>
            </a:pPr>
            <a:endParaRPr lang="en-US" altLang="en-US" sz="1600" i="1">
              <a:solidFill>
                <a:srgbClr val="000066"/>
              </a:solidFill>
              <a:latin typeface="Arial" panose="020B0604020202020204" pitchFamily="34" charset="0"/>
              <a:cs typeface="Arial" panose="020B0604020202020204" pitchFamily="34" charset="0"/>
            </a:endParaRPr>
          </a:p>
          <a:p>
            <a:pPr algn="just">
              <a:spcBef>
                <a:spcPct val="0"/>
              </a:spcBef>
              <a:buFontTx/>
              <a:buNone/>
            </a:pPr>
            <a:endParaRPr lang="en-US" altLang="en-US" sz="2000" i="1">
              <a:solidFill>
                <a:srgbClr val="002060"/>
              </a:solidFill>
              <a:latin typeface="Arial" panose="020B0604020202020204" pitchFamily="34" charset="0"/>
              <a:cs typeface="Arial" panose="020B0604020202020204" pitchFamily="34" charset="0"/>
            </a:endParaRPr>
          </a:p>
        </p:txBody>
      </p:sp>
      <p:pic>
        <p:nvPicPr>
          <p:cNvPr id="2" name="Immagine 3" descr="Immagine che contiene testo&#10;&#10;Descrizione generata automaticamente">
            <a:extLst>
              <a:ext uri="{FF2B5EF4-FFF2-40B4-BE49-F238E27FC236}">
                <a16:creationId xmlns:a16="http://schemas.microsoft.com/office/drawing/2014/main" id="{750E3B47-8ED3-E838-5280-3A92E47A6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3429000"/>
            <a:ext cx="195897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9" descr="Immagine che contiene testo, estintore&#10;&#10;Descrizione generata automaticamente">
            <a:extLst>
              <a:ext uri="{FF2B5EF4-FFF2-40B4-BE49-F238E27FC236}">
                <a16:creationId xmlns:a16="http://schemas.microsoft.com/office/drawing/2014/main" id="{783887C7-6EE7-D198-D649-0BBDDE779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238" y="3395663"/>
            <a:ext cx="13589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16" descr="Immagine che contiene testo, estintore&#10;&#10;Descrizione generata automaticamente">
            <a:extLst>
              <a:ext uri="{FF2B5EF4-FFF2-40B4-BE49-F238E27FC236}">
                <a16:creationId xmlns:a16="http://schemas.microsoft.com/office/drawing/2014/main" id="{1E8FD1EB-6C5C-590F-E20A-FA6BC21D5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338" y="3444875"/>
            <a:ext cx="141763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
            <a:extLst>
              <a:ext uri="{FF2B5EF4-FFF2-40B4-BE49-F238E27FC236}">
                <a16:creationId xmlns:a16="http://schemas.microsoft.com/office/drawing/2014/main" id="{BCBBC2CE-EDCD-B67A-059A-E99848C4A7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a:extLst>
              <a:ext uri="{FF2B5EF4-FFF2-40B4-BE49-F238E27FC236}">
                <a16:creationId xmlns:a16="http://schemas.microsoft.com/office/drawing/2014/main" id="{B3703464-B1A8-B7DC-BF5E-5BFADD28195B}"/>
              </a:ext>
            </a:extLst>
          </p:cNvPr>
          <p:cNvSpPr txBox="1">
            <a:spLocks noChangeArrowheads="1"/>
          </p:cNvSpPr>
          <p:nvPr/>
        </p:nvSpPr>
        <p:spPr bwMode="auto">
          <a:xfrm>
            <a:off x="468313" y="388938"/>
            <a:ext cx="784225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800" b="1">
                <a:solidFill>
                  <a:srgbClr val="002060"/>
                </a:solidFill>
                <a:latin typeface="Arial" panose="020B0604020202020204" pitchFamily="34" charset="0"/>
                <a:cs typeface="Arial" panose="020B0604020202020204" pitchFamily="34" charset="0"/>
              </a:rPr>
              <a:t>Safety equipment</a:t>
            </a:r>
          </a:p>
          <a:p>
            <a:pPr algn="just">
              <a:spcBef>
                <a:spcPct val="50000"/>
              </a:spcBef>
              <a:buFontTx/>
              <a:buNone/>
            </a:pPr>
            <a:br>
              <a:rPr lang="en-US" altLang="en-US" sz="2000" b="1" i="1">
                <a:solidFill>
                  <a:srgbClr val="000066"/>
                </a:solidFill>
                <a:latin typeface="Arial" panose="020B0604020202020204" pitchFamily="34" charset="0"/>
                <a:cs typeface="Arial" panose="020B0604020202020204" pitchFamily="34" charset="0"/>
              </a:rPr>
            </a:br>
            <a:r>
              <a:rPr lang="en-US" altLang="en-US" sz="2000" b="1" i="1">
                <a:solidFill>
                  <a:srgbClr val="000066"/>
                </a:solidFill>
                <a:latin typeface="Arial" panose="020B0604020202020204" pitchFamily="34" charset="0"/>
                <a:cs typeface="Arial" panose="020B0604020202020204" pitchFamily="34" charset="0"/>
              </a:rPr>
              <a:t>Flashlight and Searching light</a:t>
            </a:r>
            <a:r>
              <a:rPr lang="hr-HR" altLang="en-US" sz="2000" b="1" i="1">
                <a:solidFill>
                  <a:srgbClr val="000066"/>
                </a:solidFill>
                <a:latin typeface="Arial" panose="020B0604020202020204" pitchFamily="34" charset="0"/>
                <a:cs typeface="Arial" panose="020B0604020202020204" pitchFamily="34" charset="0"/>
              </a:rPr>
              <a:t>	</a:t>
            </a:r>
          </a:p>
          <a:p>
            <a:pPr algn="just">
              <a:spcBef>
                <a:spcPct val="50000"/>
              </a:spcBef>
              <a:buFontTx/>
              <a:buNone/>
            </a:pPr>
            <a:endParaRPr lang="en-US" altLang="en-US" sz="2000" b="1" i="1">
              <a:solidFill>
                <a:srgbClr val="000066"/>
              </a:solidFill>
              <a:latin typeface="Arial" panose="020B0604020202020204" pitchFamily="34" charset="0"/>
              <a:cs typeface="Arial" panose="020B0604020202020204" pitchFamily="34" charset="0"/>
            </a:endParaRPr>
          </a:p>
          <a:p>
            <a:pPr lvl="1" algn="just">
              <a:spcBef>
                <a:spcPct val="0"/>
              </a:spcBef>
              <a:buFont typeface="Arial" panose="020B0604020202020204" pitchFamily="34" charset="0"/>
              <a:buChar char="•"/>
            </a:pPr>
            <a:r>
              <a:rPr lang="en-US" altLang="en-US" sz="2000">
                <a:solidFill>
                  <a:srgbClr val="000066"/>
                </a:solidFill>
                <a:latin typeface="Calibri" panose="020F0502020204030204" pitchFamily="34" charset="0"/>
              </a:rPr>
              <a:t>a searchlight, suitable for searching for a person overboard at night and for collision avoidance</a:t>
            </a:r>
          </a:p>
          <a:p>
            <a:pPr lvl="1" algn="just">
              <a:spcBef>
                <a:spcPct val="0"/>
              </a:spcBef>
              <a:buFont typeface="Arial" panose="020B0604020202020204" pitchFamily="34" charset="0"/>
              <a:buChar char="•"/>
            </a:pPr>
            <a:r>
              <a:rPr lang="en-US" altLang="en-US" sz="2000">
                <a:solidFill>
                  <a:srgbClr val="000066"/>
                </a:solidFill>
                <a:latin typeface="Calibri" panose="020F0502020204030204" pitchFamily="34" charset="0"/>
              </a:rPr>
              <a:t>a watertight flashlight</a:t>
            </a:r>
          </a:p>
          <a:p>
            <a:pPr lvl="1" algn="just">
              <a:spcBef>
                <a:spcPct val="0"/>
              </a:spcBef>
              <a:buFont typeface="Arial" panose="020B0604020202020204" pitchFamily="34" charset="0"/>
              <a:buChar char="•"/>
            </a:pPr>
            <a:r>
              <a:rPr lang="hr-HR" altLang="en-US" sz="2000">
                <a:solidFill>
                  <a:srgbClr val="000066"/>
                </a:solidFill>
                <a:latin typeface="Calibri" panose="020F0502020204030204" pitchFamily="34" charset="0"/>
              </a:rPr>
              <a:t>s</a:t>
            </a:r>
            <a:r>
              <a:rPr lang="en-US" altLang="en-US" sz="2000">
                <a:solidFill>
                  <a:srgbClr val="000066"/>
                </a:solidFill>
                <a:latin typeface="Calibri" panose="020F0502020204030204" pitchFamily="34" charset="0"/>
              </a:rPr>
              <a:t>pare batteries and bulbs for both</a:t>
            </a:r>
          </a:p>
          <a:p>
            <a:pPr algn="just">
              <a:spcBef>
                <a:spcPct val="50000"/>
              </a:spcBef>
              <a:buFontTx/>
              <a:buNone/>
            </a:pPr>
            <a:endParaRPr lang="en-US" altLang="en-US" sz="1600" i="1">
              <a:solidFill>
                <a:srgbClr val="000066"/>
              </a:solidFill>
              <a:latin typeface="Arial" panose="020B0604020202020204" pitchFamily="34" charset="0"/>
              <a:ea typeface="Calibri" panose="020F0502020204030204" pitchFamily="34" charset="0"/>
              <a:cs typeface="Arial" panose="020B0604020202020204" pitchFamily="34" charset="0"/>
            </a:endParaRPr>
          </a:p>
          <a:p>
            <a:pPr algn="just">
              <a:spcBef>
                <a:spcPct val="50000"/>
              </a:spcBef>
              <a:buFontTx/>
              <a:buNone/>
            </a:pPr>
            <a:endParaRPr lang="en-US" altLang="en-US" sz="1600" i="1">
              <a:solidFill>
                <a:srgbClr val="000066"/>
              </a:solidFill>
              <a:latin typeface="Arial" panose="020B0604020202020204" pitchFamily="34" charset="0"/>
              <a:cs typeface="Arial" panose="020B0604020202020204" pitchFamily="34" charset="0"/>
            </a:endParaRPr>
          </a:p>
          <a:p>
            <a:pPr algn="just">
              <a:spcBef>
                <a:spcPct val="0"/>
              </a:spcBef>
              <a:buFontTx/>
              <a:buNone/>
            </a:pPr>
            <a:endParaRPr lang="en-US" altLang="en-US" sz="2000" i="1">
              <a:solidFill>
                <a:srgbClr val="002060"/>
              </a:solidFill>
              <a:latin typeface="Arial" panose="020B0604020202020204" pitchFamily="34" charset="0"/>
              <a:cs typeface="Arial" panose="020B0604020202020204" pitchFamily="34" charset="0"/>
            </a:endParaRPr>
          </a:p>
        </p:txBody>
      </p:sp>
      <p:pic>
        <p:nvPicPr>
          <p:cNvPr id="3" name="Immagine 2" descr="Immagine che contiene apparecchio&#10;&#10;Descrizione generata automaticamente">
            <a:extLst>
              <a:ext uri="{FF2B5EF4-FFF2-40B4-BE49-F238E27FC236}">
                <a16:creationId xmlns:a16="http://schemas.microsoft.com/office/drawing/2014/main" id="{6B886BB2-069D-4F26-771D-DB6F50F05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075" y="3716338"/>
            <a:ext cx="2551113"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descr="Immagine che contiene batteria, accendino, luce&#10;&#10;Descrizione generata automaticamente">
            <a:extLst>
              <a:ext uri="{FF2B5EF4-FFF2-40B4-BE49-F238E27FC236}">
                <a16:creationId xmlns:a16="http://schemas.microsoft.com/office/drawing/2014/main" id="{9F61D963-CA9E-0ED9-3CA4-40DFEA340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3260725"/>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a:extLst>
              <a:ext uri="{FF2B5EF4-FFF2-40B4-BE49-F238E27FC236}">
                <a16:creationId xmlns:a16="http://schemas.microsoft.com/office/drawing/2014/main" id="{7096977D-882F-47CB-D23A-50824126D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a:extLst>
              <a:ext uri="{FF2B5EF4-FFF2-40B4-BE49-F238E27FC236}">
                <a16:creationId xmlns:a16="http://schemas.microsoft.com/office/drawing/2014/main" id="{46F4C369-B749-61E5-068D-7CCE3245104C}"/>
              </a:ext>
            </a:extLst>
          </p:cNvPr>
          <p:cNvSpPr txBox="1">
            <a:spLocks noChangeArrowheads="1"/>
          </p:cNvSpPr>
          <p:nvPr/>
        </p:nvSpPr>
        <p:spPr bwMode="auto">
          <a:xfrm>
            <a:off x="468313" y="388938"/>
            <a:ext cx="784225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800" b="1">
                <a:solidFill>
                  <a:srgbClr val="002060"/>
                </a:solidFill>
                <a:latin typeface="Arial" panose="020B0604020202020204" pitchFamily="34" charset="0"/>
                <a:cs typeface="Arial" panose="020B0604020202020204" pitchFamily="34" charset="0"/>
              </a:rPr>
              <a:t>Safety equipment</a:t>
            </a:r>
          </a:p>
          <a:p>
            <a:pPr algn="just">
              <a:spcBef>
                <a:spcPct val="50000"/>
              </a:spcBef>
              <a:buFontTx/>
              <a:buNone/>
            </a:pPr>
            <a:br>
              <a:rPr lang="en-US" altLang="en-US" sz="2000" b="1" i="1">
                <a:solidFill>
                  <a:srgbClr val="000066"/>
                </a:solidFill>
                <a:latin typeface="Arial" panose="020B0604020202020204" pitchFamily="34" charset="0"/>
                <a:cs typeface="Arial" panose="020B0604020202020204" pitchFamily="34" charset="0"/>
              </a:rPr>
            </a:br>
            <a:r>
              <a:rPr lang="en-US" altLang="en-US" sz="2000" b="1" i="1">
                <a:solidFill>
                  <a:srgbClr val="000066"/>
                </a:solidFill>
                <a:latin typeface="Arial" panose="020B0604020202020204" pitchFamily="34" charset="0"/>
                <a:cs typeface="Arial" panose="020B0604020202020204" pitchFamily="34" charset="0"/>
              </a:rPr>
              <a:t>First Aid Kit &amp; Manual</a:t>
            </a:r>
          </a:p>
          <a:p>
            <a:pPr algn="just">
              <a:spcBef>
                <a:spcPct val="50000"/>
              </a:spcBef>
              <a:buFontTx/>
              <a:buNone/>
            </a:pPr>
            <a:endParaRPr lang="en-US" altLang="en-US" sz="2000" b="1" i="1">
              <a:solidFill>
                <a:srgbClr val="000066"/>
              </a:solidFill>
              <a:latin typeface="Arial" panose="020B0604020202020204" pitchFamily="34" charset="0"/>
              <a:cs typeface="Arial" panose="020B0604020202020204" pitchFamily="34" charset="0"/>
            </a:endParaRPr>
          </a:p>
          <a:p>
            <a:pPr lvl="1" algn="just">
              <a:spcBef>
                <a:spcPct val="0"/>
              </a:spcBef>
              <a:buFont typeface="Arial" panose="020B0604020202020204" pitchFamily="34" charset="0"/>
              <a:buChar char="•"/>
            </a:pPr>
            <a:r>
              <a:rPr lang="en-US" altLang="en-US" sz="2000">
                <a:solidFill>
                  <a:srgbClr val="000066"/>
                </a:solidFill>
                <a:latin typeface="Calibri" panose="020F0502020204030204" pitchFamily="34" charset="0"/>
              </a:rPr>
              <a:t>A First Aid Manual and First Aid Kit. The contents and storage of the First Aid Kit shall reflect the likely conditions and duration of the passage, and the number of crew</a:t>
            </a:r>
          </a:p>
          <a:p>
            <a:pPr algn="just">
              <a:spcBef>
                <a:spcPct val="50000"/>
              </a:spcBef>
              <a:buFontTx/>
              <a:buNone/>
            </a:pPr>
            <a:endParaRPr lang="en-US" altLang="en-US" sz="1600" i="1">
              <a:solidFill>
                <a:srgbClr val="000066"/>
              </a:solidFill>
              <a:latin typeface="Arial" panose="020B0604020202020204" pitchFamily="34" charset="0"/>
              <a:ea typeface="Calibri" panose="020F0502020204030204" pitchFamily="34" charset="0"/>
              <a:cs typeface="Arial" panose="020B0604020202020204" pitchFamily="34" charset="0"/>
            </a:endParaRPr>
          </a:p>
          <a:p>
            <a:pPr algn="just">
              <a:spcBef>
                <a:spcPct val="50000"/>
              </a:spcBef>
              <a:buFontTx/>
              <a:buNone/>
            </a:pPr>
            <a:endParaRPr lang="en-US" altLang="en-US" sz="1600" i="1">
              <a:solidFill>
                <a:srgbClr val="000066"/>
              </a:solidFill>
              <a:latin typeface="Arial" panose="020B0604020202020204" pitchFamily="34" charset="0"/>
              <a:cs typeface="Arial" panose="020B0604020202020204" pitchFamily="34" charset="0"/>
            </a:endParaRPr>
          </a:p>
          <a:p>
            <a:pPr algn="just">
              <a:spcBef>
                <a:spcPct val="0"/>
              </a:spcBef>
              <a:buFontTx/>
              <a:buNone/>
            </a:pPr>
            <a:endParaRPr lang="en-US" altLang="en-US" sz="2000" i="1">
              <a:solidFill>
                <a:srgbClr val="002060"/>
              </a:solidFill>
              <a:latin typeface="Arial" panose="020B0604020202020204" pitchFamily="34" charset="0"/>
              <a:cs typeface="Arial" panose="020B0604020202020204" pitchFamily="34" charset="0"/>
            </a:endParaRPr>
          </a:p>
        </p:txBody>
      </p:sp>
      <p:pic>
        <p:nvPicPr>
          <p:cNvPr id="18435" name="Picture 4">
            <a:extLst>
              <a:ext uri="{FF2B5EF4-FFF2-40B4-BE49-F238E27FC236}">
                <a16:creationId xmlns:a16="http://schemas.microsoft.com/office/drawing/2014/main" id="{F950E417-3090-53EC-3F63-9AE90C40D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988" y="3429000"/>
            <a:ext cx="2328862"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 descr="Immagine che contiene testo&#10;&#10;Descrizione generata automaticamente">
            <a:extLst>
              <a:ext uri="{FF2B5EF4-FFF2-40B4-BE49-F238E27FC236}">
                <a16:creationId xmlns:a16="http://schemas.microsoft.com/office/drawing/2014/main" id="{CA94C50A-92AA-6A2E-B75F-F7F2CCDFD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0" y="3059113"/>
            <a:ext cx="1858963"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a:extLst>
              <a:ext uri="{FF2B5EF4-FFF2-40B4-BE49-F238E27FC236}">
                <a16:creationId xmlns:a16="http://schemas.microsoft.com/office/drawing/2014/main" id="{C583430C-ED72-DE0B-8BD0-AF2D2522A6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a:extLst>
              <a:ext uri="{FF2B5EF4-FFF2-40B4-BE49-F238E27FC236}">
                <a16:creationId xmlns:a16="http://schemas.microsoft.com/office/drawing/2014/main" id="{EB077016-2F17-A06D-9CD3-9FDC4C1992B0}"/>
              </a:ext>
            </a:extLst>
          </p:cNvPr>
          <p:cNvSpPr txBox="1">
            <a:spLocks noChangeArrowheads="1"/>
          </p:cNvSpPr>
          <p:nvPr/>
        </p:nvSpPr>
        <p:spPr bwMode="auto">
          <a:xfrm>
            <a:off x="468313" y="388938"/>
            <a:ext cx="7842250"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800" b="1">
                <a:solidFill>
                  <a:srgbClr val="002060"/>
                </a:solidFill>
                <a:latin typeface="Arial" panose="020B0604020202020204" pitchFamily="34" charset="0"/>
                <a:cs typeface="Arial" panose="020B0604020202020204" pitchFamily="34" charset="0"/>
              </a:rPr>
              <a:t>Safety equipment</a:t>
            </a:r>
          </a:p>
          <a:p>
            <a:pPr algn="just">
              <a:spcBef>
                <a:spcPct val="50000"/>
              </a:spcBef>
              <a:buFontTx/>
              <a:buNone/>
            </a:pPr>
            <a:br>
              <a:rPr lang="en-US" altLang="en-US" sz="2000" b="1" i="1">
                <a:solidFill>
                  <a:srgbClr val="000066"/>
                </a:solidFill>
                <a:latin typeface="Arial" panose="020B0604020202020204" pitchFamily="34" charset="0"/>
                <a:cs typeface="Arial" panose="020B0604020202020204" pitchFamily="34" charset="0"/>
              </a:rPr>
            </a:br>
            <a:r>
              <a:rPr lang="en-US" altLang="en-US" sz="2000" b="1" i="1">
                <a:solidFill>
                  <a:srgbClr val="000066"/>
                </a:solidFill>
                <a:latin typeface="Arial" panose="020B0604020202020204" pitchFamily="34" charset="0"/>
                <a:cs typeface="Arial" panose="020B0604020202020204" pitchFamily="34" charset="0"/>
              </a:rPr>
              <a:t>Foghorn, rigging cutter and knife</a:t>
            </a:r>
          </a:p>
          <a:p>
            <a:pPr algn="just">
              <a:spcBef>
                <a:spcPct val="50000"/>
              </a:spcBef>
              <a:buFontTx/>
              <a:buNone/>
            </a:pPr>
            <a:endParaRPr lang="en-US" altLang="en-US" sz="2000" b="1" i="1">
              <a:solidFill>
                <a:srgbClr val="000066"/>
              </a:solidFill>
              <a:latin typeface="Arial" panose="020B0604020202020204" pitchFamily="34" charset="0"/>
              <a:cs typeface="Arial" panose="020B0604020202020204" pitchFamily="34" charset="0"/>
            </a:endParaRPr>
          </a:p>
          <a:p>
            <a:pPr lvl="1" algn="just">
              <a:spcBef>
                <a:spcPct val="0"/>
              </a:spcBef>
              <a:buFont typeface="Arial" panose="020B0604020202020204" pitchFamily="34" charset="0"/>
              <a:buChar char="•"/>
            </a:pPr>
            <a:r>
              <a:rPr lang="en-US" altLang="en-US" sz="2000">
                <a:solidFill>
                  <a:srgbClr val="000066"/>
                </a:solidFill>
                <a:latin typeface="Calibri" panose="020F0502020204030204" pitchFamily="34" charset="0"/>
              </a:rPr>
              <a:t>A Foghorn</a:t>
            </a:r>
          </a:p>
          <a:p>
            <a:pPr lvl="1" algn="just">
              <a:spcBef>
                <a:spcPct val="0"/>
              </a:spcBef>
              <a:buFont typeface="Arial" panose="020B0604020202020204" pitchFamily="34" charset="0"/>
              <a:buChar char="•"/>
            </a:pPr>
            <a:r>
              <a:rPr lang="en-US" altLang="en-US" sz="2000">
                <a:solidFill>
                  <a:srgbClr val="000066"/>
                </a:solidFill>
                <a:latin typeface="Calibri" panose="020F0502020204030204" pitchFamily="34" charset="0"/>
              </a:rPr>
              <a:t>An effective means to quickly disconnect or sever the standing rigging from the boat</a:t>
            </a:r>
          </a:p>
          <a:p>
            <a:pPr lvl="1" algn="just">
              <a:spcBef>
                <a:spcPct val="0"/>
              </a:spcBef>
              <a:buFont typeface="Arial" panose="020B0604020202020204" pitchFamily="34" charset="0"/>
              <a:buChar char="•"/>
            </a:pPr>
            <a:r>
              <a:rPr lang="en-US" altLang="en-US" sz="2000">
                <a:solidFill>
                  <a:srgbClr val="000066"/>
                </a:solidFill>
                <a:latin typeface="Calibri" panose="020F0502020204030204" pitchFamily="34" charset="0"/>
              </a:rPr>
              <a:t>A knife readily accessible from thedeck or a cockpit</a:t>
            </a:r>
            <a:endParaRPr lang="en-US" altLang="en-US" sz="1600" i="1">
              <a:solidFill>
                <a:srgbClr val="000066"/>
              </a:solidFill>
              <a:latin typeface="Arial" panose="020B0604020202020204" pitchFamily="34" charset="0"/>
              <a:ea typeface="Calibri" panose="020F0502020204030204" pitchFamily="34" charset="0"/>
              <a:cs typeface="Arial" panose="020B0604020202020204" pitchFamily="34" charset="0"/>
            </a:endParaRPr>
          </a:p>
          <a:p>
            <a:pPr algn="just">
              <a:spcBef>
                <a:spcPct val="50000"/>
              </a:spcBef>
              <a:buFontTx/>
              <a:buNone/>
            </a:pPr>
            <a:endParaRPr lang="en-US" altLang="en-US" sz="1600" i="1">
              <a:solidFill>
                <a:srgbClr val="000066"/>
              </a:solidFill>
              <a:latin typeface="Arial" panose="020B0604020202020204" pitchFamily="34" charset="0"/>
              <a:cs typeface="Arial" panose="020B0604020202020204" pitchFamily="34" charset="0"/>
            </a:endParaRPr>
          </a:p>
          <a:p>
            <a:pPr algn="just">
              <a:spcBef>
                <a:spcPct val="0"/>
              </a:spcBef>
              <a:buFontTx/>
              <a:buNone/>
            </a:pPr>
            <a:endParaRPr lang="en-US" altLang="en-US" sz="2000" i="1">
              <a:solidFill>
                <a:srgbClr val="002060"/>
              </a:solidFill>
              <a:latin typeface="Arial" panose="020B0604020202020204" pitchFamily="34" charset="0"/>
              <a:cs typeface="Arial" panose="020B0604020202020204" pitchFamily="34" charset="0"/>
            </a:endParaRPr>
          </a:p>
        </p:txBody>
      </p:sp>
      <p:pic>
        <p:nvPicPr>
          <p:cNvPr id="19459" name="Picture 2">
            <a:extLst>
              <a:ext uri="{FF2B5EF4-FFF2-40B4-BE49-F238E27FC236}">
                <a16:creationId xmlns:a16="http://schemas.microsoft.com/office/drawing/2014/main" id="{4095A25E-16AC-5281-2CBC-0609ED00F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8" y="3867150"/>
            <a:ext cx="21034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a:extLst>
              <a:ext uri="{FF2B5EF4-FFF2-40B4-BE49-F238E27FC236}">
                <a16:creationId xmlns:a16="http://schemas.microsoft.com/office/drawing/2014/main" id="{90755C98-39C5-688A-646C-B2D08C053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1225" y="3314700"/>
            <a:ext cx="24368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1" descr="Immagine che contiene strumento, forbici&#10;&#10;Descrizione generata automaticamente">
            <a:extLst>
              <a:ext uri="{FF2B5EF4-FFF2-40B4-BE49-F238E27FC236}">
                <a16:creationId xmlns:a16="http://schemas.microsoft.com/office/drawing/2014/main" id="{CE9F0BAE-759B-4367-ACA6-DE5BCAAC9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16213">
            <a:off x="6206332" y="4002881"/>
            <a:ext cx="2078038"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a:extLst>
              <a:ext uri="{FF2B5EF4-FFF2-40B4-BE49-F238E27FC236}">
                <a16:creationId xmlns:a16="http://schemas.microsoft.com/office/drawing/2014/main" id="{8090AB71-B375-29BA-703C-C3B3A3AFEB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6">
            <a:extLst>
              <a:ext uri="{FF2B5EF4-FFF2-40B4-BE49-F238E27FC236}">
                <a16:creationId xmlns:a16="http://schemas.microsoft.com/office/drawing/2014/main" id="{9C19E0EC-8BA0-224A-DE76-10C583883C31}"/>
              </a:ext>
            </a:extLst>
          </p:cNvPr>
          <p:cNvSpPr txBox="1">
            <a:spLocks noChangeArrowheads="1"/>
          </p:cNvSpPr>
          <p:nvPr/>
        </p:nvSpPr>
        <p:spPr bwMode="auto">
          <a:xfrm>
            <a:off x="606425" y="334963"/>
            <a:ext cx="5715000"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314450" indent="-4572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800" b="1">
                <a:solidFill>
                  <a:srgbClr val="002060"/>
                </a:solidFill>
                <a:latin typeface="Arial" panose="020B0604020202020204" pitchFamily="34" charset="0"/>
                <a:cs typeface="Arial" panose="020B0604020202020204" pitchFamily="34" charset="0"/>
              </a:rPr>
              <a:t>Safety equipment</a:t>
            </a:r>
          </a:p>
          <a:p>
            <a:pPr algn="just">
              <a:spcBef>
                <a:spcPct val="50000"/>
              </a:spcBef>
              <a:buFontTx/>
              <a:buNone/>
            </a:pPr>
            <a:br>
              <a:rPr lang="en-US" altLang="en-US" sz="2000" b="1" i="1">
                <a:solidFill>
                  <a:srgbClr val="000066"/>
                </a:solidFill>
                <a:latin typeface="Arial" panose="020B0604020202020204" pitchFamily="34" charset="0"/>
                <a:cs typeface="Arial" panose="020B0604020202020204" pitchFamily="34" charset="0"/>
              </a:rPr>
            </a:br>
            <a:r>
              <a:rPr lang="en-US" altLang="en-US" sz="2000" b="1" i="1">
                <a:solidFill>
                  <a:srgbClr val="000066"/>
                </a:solidFill>
                <a:latin typeface="Arial" panose="020B0604020202020204" pitchFamily="34" charset="0"/>
                <a:cs typeface="Arial" panose="020B0604020202020204" pitchFamily="34" charset="0"/>
              </a:rPr>
              <a:t>Radar reflector</a:t>
            </a:r>
          </a:p>
          <a:p>
            <a:pPr lvl="1" algn="just">
              <a:spcBef>
                <a:spcPct val="0"/>
              </a:spcBef>
              <a:buFont typeface="Arial" panose="020B0604020202020204" pitchFamily="34" charset="0"/>
              <a:buChar char="•"/>
            </a:pPr>
            <a:r>
              <a:rPr lang="en-US" altLang="en-US" sz="2000">
                <a:solidFill>
                  <a:srgbClr val="000066"/>
                </a:solidFill>
                <a:latin typeface="Calibri" panose="020F0502020204030204" pitchFamily="34" charset="0"/>
                <a:cs typeface="Calibri" panose="020F0502020204030204" pitchFamily="34" charset="0"/>
              </a:rPr>
              <a:t>A passive radar reflector with:</a:t>
            </a:r>
          </a:p>
          <a:p>
            <a:pPr lvl="2" algn="just">
              <a:spcBef>
                <a:spcPct val="0"/>
              </a:spcBef>
              <a:buFont typeface="Times New Roman" panose="02020603050405020304" pitchFamily="18" charset="0"/>
              <a:buAutoNum type="alphaLcParenR"/>
            </a:pPr>
            <a:r>
              <a:rPr lang="en-US" altLang="en-US" sz="2000">
                <a:solidFill>
                  <a:srgbClr val="000066"/>
                </a:solidFill>
                <a:latin typeface="Calibri" panose="020F0502020204030204" pitchFamily="34" charset="0"/>
                <a:cs typeface="Calibri" panose="020F0502020204030204" pitchFamily="34" charset="0"/>
              </a:rPr>
              <a:t>octahedral circular plates of minimum diameter 30 cm (12”), or</a:t>
            </a:r>
          </a:p>
          <a:p>
            <a:pPr lvl="2" algn="just">
              <a:spcBef>
                <a:spcPct val="0"/>
              </a:spcBef>
              <a:buFont typeface="Times New Roman" panose="02020603050405020304" pitchFamily="18" charset="0"/>
              <a:buAutoNum type="alphaLcParenR"/>
            </a:pPr>
            <a:r>
              <a:rPr lang="en-US" altLang="en-US" sz="2000">
                <a:solidFill>
                  <a:srgbClr val="000066"/>
                </a:solidFill>
                <a:latin typeface="Calibri" panose="020F0502020204030204" pitchFamily="34" charset="0"/>
                <a:cs typeface="Calibri" panose="020F0502020204030204" pitchFamily="34" charset="0"/>
              </a:rPr>
              <a:t>octahedral rectangular plates of minimum diagonal dimension 40 cm (16”), or</a:t>
            </a:r>
          </a:p>
          <a:p>
            <a:pPr lvl="2" algn="just">
              <a:spcBef>
                <a:spcPct val="0"/>
              </a:spcBef>
              <a:buFont typeface="Times New Roman" panose="02020603050405020304" pitchFamily="18" charset="0"/>
              <a:buAutoNum type="alphaLcParenR"/>
            </a:pPr>
            <a:r>
              <a:rPr lang="en-US" altLang="en-US" sz="2000">
                <a:solidFill>
                  <a:srgbClr val="000066"/>
                </a:solidFill>
                <a:latin typeface="Calibri" panose="020F0502020204030204" pitchFamily="34" charset="0"/>
                <a:cs typeface="Calibri" panose="020F0502020204030204" pitchFamily="34" charset="0"/>
              </a:rPr>
              <a:t>a non-octahedral reflector with a documented Root Mean Square minimum Radar Cross Section (RCS) area of 2 m2 (22 ft2) from 0-360° of azimuth and ±20° of heel</a:t>
            </a:r>
          </a:p>
          <a:p>
            <a:pPr lvl="1" algn="just">
              <a:spcBef>
                <a:spcPct val="50000"/>
              </a:spcBef>
              <a:buFontTx/>
              <a:buNone/>
            </a:pPr>
            <a:endParaRPr lang="en-US" altLang="en-US" sz="1600" i="1">
              <a:solidFill>
                <a:srgbClr val="000066"/>
              </a:solidFill>
              <a:latin typeface="Arial" panose="020B0604020202020204" pitchFamily="34" charset="0"/>
              <a:ea typeface="Calibri" panose="020F0502020204030204" pitchFamily="34" charset="0"/>
              <a:cs typeface="Arial" panose="020B0604020202020204" pitchFamily="34" charset="0"/>
            </a:endParaRPr>
          </a:p>
          <a:p>
            <a:pPr algn="just">
              <a:spcBef>
                <a:spcPct val="50000"/>
              </a:spcBef>
              <a:buFontTx/>
              <a:buNone/>
            </a:pPr>
            <a:endParaRPr lang="en-US" altLang="en-US" sz="1600" i="1">
              <a:solidFill>
                <a:srgbClr val="000066"/>
              </a:solidFill>
              <a:latin typeface="Arial" panose="020B0604020202020204" pitchFamily="34" charset="0"/>
              <a:cs typeface="Arial" panose="020B0604020202020204" pitchFamily="34" charset="0"/>
            </a:endParaRPr>
          </a:p>
          <a:p>
            <a:pPr algn="just">
              <a:spcBef>
                <a:spcPct val="0"/>
              </a:spcBef>
              <a:buFontTx/>
              <a:buNone/>
            </a:pPr>
            <a:endParaRPr lang="en-US" altLang="en-US" sz="2000" i="1">
              <a:solidFill>
                <a:srgbClr val="002060"/>
              </a:solidFill>
              <a:latin typeface="Arial" panose="020B0604020202020204" pitchFamily="34" charset="0"/>
              <a:cs typeface="Arial" panose="020B0604020202020204" pitchFamily="34" charset="0"/>
            </a:endParaRPr>
          </a:p>
        </p:txBody>
      </p:sp>
      <p:pic>
        <p:nvPicPr>
          <p:cNvPr id="2" name="Immagine 2">
            <a:extLst>
              <a:ext uri="{FF2B5EF4-FFF2-40B4-BE49-F238E27FC236}">
                <a16:creationId xmlns:a16="http://schemas.microsoft.com/office/drawing/2014/main" id="{4B8B06D7-7063-DD74-C815-763084C66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588" y="2182813"/>
            <a:ext cx="23431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a:extLst>
              <a:ext uri="{FF2B5EF4-FFF2-40B4-BE49-F238E27FC236}">
                <a16:creationId xmlns:a16="http://schemas.microsoft.com/office/drawing/2014/main" id="{8CCBA4B3-32DA-8E15-B640-01DF49EED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a:extLst>
              <a:ext uri="{FF2B5EF4-FFF2-40B4-BE49-F238E27FC236}">
                <a16:creationId xmlns:a16="http://schemas.microsoft.com/office/drawing/2014/main" id="{97E987E4-B0A0-595C-5CB7-A576E941D9B1}"/>
              </a:ext>
            </a:extLst>
          </p:cNvPr>
          <p:cNvSpPr txBox="1">
            <a:spLocks noChangeArrowheads="1"/>
          </p:cNvSpPr>
          <p:nvPr/>
        </p:nvSpPr>
        <p:spPr bwMode="auto">
          <a:xfrm>
            <a:off x="606425" y="334963"/>
            <a:ext cx="8215313"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800" b="1">
                <a:solidFill>
                  <a:srgbClr val="002060"/>
                </a:solidFill>
                <a:latin typeface="Arial" panose="020B0604020202020204" pitchFamily="34" charset="0"/>
                <a:cs typeface="Arial" panose="020B0604020202020204" pitchFamily="34" charset="0"/>
              </a:rPr>
              <a:t>Safety equipment</a:t>
            </a:r>
          </a:p>
          <a:p>
            <a:pPr algn="just">
              <a:spcBef>
                <a:spcPct val="50000"/>
              </a:spcBef>
              <a:buFontTx/>
              <a:buNone/>
            </a:pPr>
            <a:br>
              <a:rPr lang="en-US" altLang="en-US" sz="2000" b="1" i="1">
                <a:solidFill>
                  <a:srgbClr val="000066"/>
                </a:solidFill>
                <a:latin typeface="Arial" panose="020B0604020202020204" pitchFamily="34" charset="0"/>
                <a:cs typeface="Arial" panose="020B0604020202020204" pitchFamily="34" charset="0"/>
              </a:rPr>
            </a:br>
            <a:r>
              <a:rPr lang="en-US" altLang="en-US" sz="2000" b="1" i="1">
                <a:solidFill>
                  <a:srgbClr val="000066"/>
                </a:solidFill>
                <a:latin typeface="Arial" panose="020B0604020202020204" pitchFamily="34" charset="0"/>
                <a:cs typeface="Arial" panose="020B0604020202020204" pitchFamily="34" charset="0"/>
              </a:rPr>
              <a:t>Charts and Compass</a:t>
            </a:r>
          </a:p>
          <a:p>
            <a:pPr lvl="1" algn="just">
              <a:spcBef>
                <a:spcPct val="0"/>
              </a:spcBef>
              <a:buFont typeface="Arial" panose="020B0604020202020204" pitchFamily="34" charset="0"/>
              <a:buChar char="•"/>
            </a:pPr>
            <a:r>
              <a:rPr lang="en-US" altLang="en-US" sz="2000">
                <a:solidFill>
                  <a:srgbClr val="000066"/>
                </a:solidFill>
                <a:latin typeface="Calibri" panose="020F0502020204030204" pitchFamily="34" charset="0"/>
                <a:cs typeface="Calibri" panose="020F0502020204030204" pitchFamily="34" charset="0"/>
              </a:rPr>
              <a:t>Navigational charts (not solely electronic), light list and chart plotting Equipment</a:t>
            </a:r>
          </a:p>
          <a:p>
            <a:pPr lvl="1" algn="just">
              <a:spcBef>
                <a:spcPct val="0"/>
              </a:spcBef>
              <a:buFont typeface="Arial" panose="020B0604020202020204" pitchFamily="34" charset="0"/>
              <a:buChar char="•"/>
            </a:pPr>
            <a:r>
              <a:rPr lang="en-US" altLang="en-US" sz="2000">
                <a:solidFill>
                  <a:srgbClr val="000066"/>
                </a:solidFill>
                <a:latin typeface="Calibri" panose="020F0502020204030204" pitchFamily="34" charset="0"/>
                <a:cs typeface="Calibri" panose="020F0502020204030204" pitchFamily="34" charset="0"/>
              </a:rPr>
              <a:t>Marine magnetic compass capable of being used as a steering compass:</a:t>
            </a:r>
          </a:p>
          <a:p>
            <a:pPr lvl="1" algn="just">
              <a:spcBef>
                <a:spcPct val="0"/>
              </a:spcBef>
              <a:buFont typeface="Arial" panose="020B0604020202020204" pitchFamily="34" charset="0"/>
              <a:buChar char="•"/>
            </a:pPr>
            <a:r>
              <a:rPr lang="en-US" altLang="en-US" sz="2000">
                <a:solidFill>
                  <a:srgbClr val="000066"/>
                </a:solidFill>
                <a:latin typeface="Calibri" panose="020F0502020204030204" pitchFamily="34" charset="0"/>
                <a:cs typeface="Calibri" panose="020F0502020204030204" pitchFamily="34" charset="0"/>
              </a:rPr>
              <a:t>Permanently installed marine magnetic steering compass, independent of any power supply, correctly adjusted with deviation card</a:t>
            </a:r>
          </a:p>
          <a:p>
            <a:pPr lvl="1" algn="just">
              <a:spcBef>
                <a:spcPct val="0"/>
              </a:spcBef>
              <a:buFont typeface="Arial" panose="020B0604020202020204" pitchFamily="34" charset="0"/>
              <a:buChar char="•"/>
            </a:pPr>
            <a:r>
              <a:rPr lang="en-US" altLang="en-US" sz="2000">
                <a:solidFill>
                  <a:srgbClr val="000066"/>
                </a:solidFill>
                <a:latin typeface="Calibri" panose="020F0502020204030204" pitchFamily="34" charset="0"/>
                <a:cs typeface="Calibri" panose="020F0502020204030204" pitchFamily="34" charset="0"/>
              </a:rPr>
              <a:t>Second compass which may be hand-held and/or electronic</a:t>
            </a:r>
            <a:endParaRPr lang="en-US" altLang="en-US" sz="1600" i="1">
              <a:solidFill>
                <a:srgbClr val="000066"/>
              </a:solidFill>
              <a:latin typeface="Arial" panose="020B0604020202020204" pitchFamily="34" charset="0"/>
              <a:ea typeface="Calibri" panose="020F0502020204030204" pitchFamily="34" charset="0"/>
              <a:cs typeface="Arial" panose="020B0604020202020204" pitchFamily="34" charset="0"/>
            </a:endParaRPr>
          </a:p>
          <a:p>
            <a:pPr algn="just">
              <a:spcBef>
                <a:spcPct val="50000"/>
              </a:spcBef>
              <a:buFontTx/>
              <a:buNone/>
            </a:pPr>
            <a:endParaRPr lang="en-US" altLang="en-US" sz="1600" i="1">
              <a:solidFill>
                <a:srgbClr val="000066"/>
              </a:solidFill>
              <a:latin typeface="Arial" panose="020B0604020202020204" pitchFamily="34" charset="0"/>
              <a:cs typeface="Arial" panose="020B0604020202020204" pitchFamily="34" charset="0"/>
            </a:endParaRPr>
          </a:p>
          <a:p>
            <a:pPr algn="just">
              <a:spcBef>
                <a:spcPct val="0"/>
              </a:spcBef>
              <a:buFontTx/>
              <a:buNone/>
            </a:pPr>
            <a:endParaRPr lang="en-US" altLang="en-US" sz="2000" i="1">
              <a:solidFill>
                <a:srgbClr val="002060"/>
              </a:solidFill>
              <a:latin typeface="Arial" panose="020B0604020202020204" pitchFamily="34" charset="0"/>
              <a:cs typeface="Arial" panose="020B0604020202020204" pitchFamily="34" charset="0"/>
            </a:endParaRPr>
          </a:p>
        </p:txBody>
      </p:sp>
      <p:pic>
        <p:nvPicPr>
          <p:cNvPr id="3" name="Immagine 3" descr="Immagine che contiene mappa&#10;&#10;Descrizione generata automaticamente">
            <a:extLst>
              <a:ext uri="{FF2B5EF4-FFF2-40B4-BE49-F238E27FC236}">
                <a16:creationId xmlns:a16="http://schemas.microsoft.com/office/drawing/2014/main" id="{4270B978-9DD9-83F8-3123-3DB565593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363" y="4095750"/>
            <a:ext cx="31242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5" descr="Immagine che contiene dispositivo, calibro, compasso&#10;&#10;Descrizione generata automaticamente">
            <a:extLst>
              <a:ext uri="{FF2B5EF4-FFF2-40B4-BE49-F238E27FC236}">
                <a16:creationId xmlns:a16="http://schemas.microsoft.com/office/drawing/2014/main" id="{D0EC0817-443D-5497-3C9E-4FA0239F4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538" y="4129088"/>
            <a:ext cx="1763712"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a:extLst>
              <a:ext uri="{FF2B5EF4-FFF2-40B4-BE49-F238E27FC236}">
                <a16:creationId xmlns:a16="http://schemas.microsoft.com/office/drawing/2014/main" id="{5FD7C868-7988-033D-8AF5-C88EC3C95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0195"/>
          </a:schemeClr>
        </a:solidFill>
        <a:effectLst/>
      </p:bgPr>
    </p:bg>
    <p:spTree>
      <p:nvGrpSpPr>
        <p:cNvPr id="1" name=""/>
        <p:cNvGrpSpPr/>
        <p:nvPr/>
      </p:nvGrpSpPr>
      <p:grpSpPr>
        <a:xfrm>
          <a:off x="0" y="0"/>
          <a:ext cx="0" cy="0"/>
          <a:chOff x="0" y="0"/>
          <a:chExt cx="0" cy="0"/>
        </a:xfrm>
      </p:grpSpPr>
      <p:sp>
        <p:nvSpPr>
          <p:cNvPr id="3074" name="Text Box 6">
            <a:extLst>
              <a:ext uri="{FF2B5EF4-FFF2-40B4-BE49-F238E27FC236}">
                <a16:creationId xmlns:a16="http://schemas.microsoft.com/office/drawing/2014/main" id="{F1B4B85D-6707-07E4-B841-868448DA618C}"/>
              </a:ext>
            </a:extLst>
          </p:cNvPr>
          <p:cNvSpPr txBox="1">
            <a:spLocks noChangeArrowheads="1"/>
          </p:cNvSpPr>
          <p:nvPr/>
        </p:nvSpPr>
        <p:spPr bwMode="auto">
          <a:xfrm>
            <a:off x="633413" y="530225"/>
            <a:ext cx="8085137" cy="5048250"/>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defRPr/>
            </a:pPr>
            <a:r>
              <a:rPr lang="en-US" altLang="en-US" sz="2800" b="1" dirty="0">
                <a:solidFill>
                  <a:srgbClr val="002060"/>
                </a:solidFill>
                <a:latin typeface="Arial" panose="020B0604020202020204" pitchFamily="34" charset="0"/>
                <a:cs typeface="Arial" panose="020B0604020202020204" pitchFamily="34" charset="0"/>
              </a:rPr>
              <a:t>What is needed to enter the championship?</a:t>
            </a:r>
          </a:p>
          <a:p>
            <a:pPr algn="just">
              <a:spcBef>
                <a:spcPct val="50000"/>
              </a:spcBef>
              <a:buFontTx/>
              <a:buNone/>
              <a:defRPr/>
            </a:pPr>
            <a:br>
              <a:rPr lang="en-US" altLang="en-US" sz="2000" b="1" i="1" dirty="0">
                <a:solidFill>
                  <a:srgbClr val="002060"/>
                </a:solidFill>
                <a:latin typeface="Arial" panose="020B0604020202020204" pitchFamily="34" charset="0"/>
                <a:cs typeface="Arial" panose="020B0604020202020204" pitchFamily="34" charset="0"/>
              </a:rPr>
            </a:br>
            <a:r>
              <a:rPr lang="en-US" altLang="en-US" sz="2000" b="1" i="1" dirty="0">
                <a:solidFill>
                  <a:srgbClr val="002060"/>
                </a:solidFill>
                <a:latin typeface="Arial" panose="020B0604020202020204" pitchFamily="34" charset="0"/>
                <a:cs typeface="Arial" panose="020B0604020202020204" pitchFamily="34" charset="0"/>
              </a:rPr>
              <a:t>2024 ORC International Certificate</a:t>
            </a:r>
          </a:p>
          <a:p>
            <a:pPr algn="just">
              <a:spcBef>
                <a:spcPct val="50000"/>
              </a:spcBef>
              <a:buFontTx/>
              <a:buNone/>
              <a:defRPr/>
            </a:pPr>
            <a:endParaRPr lang="en-US" altLang="en-US" sz="1600" b="1" i="1" dirty="0">
              <a:solidFill>
                <a:srgbClr val="002060"/>
              </a:solidFill>
              <a:latin typeface="Arial" panose="020B0604020202020204" pitchFamily="34" charset="0"/>
              <a:cs typeface="Arial" panose="020B0604020202020204" pitchFamily="34" charset="0"/>
            </a:endParaRPr>
          </a:p>
          <a:p>
            <a:pPr marL="457200" indent="-457200" algn="just">
              <a:spcBef>
                <a:spcPct val="50000"/>
              </a:spcBef>
              <a:defRPr/>
            </a:pPr>
            <a:r>
              <a:rPr lang="en-US" altLang="en-US" sz="2000" i="1" dirty="0">
                <a:solidFill>
                  <a:srgbClr val="002060"/>
                </a:solidFill>
                <a:latin typeface="Arial" panose="020B0604020202020204" pitchFamily="34" charset="0"/>
                <a:cs typeface="Arial" panose="020B0604020202020204" pitchFamily="34" charset="0"/>
              </a:rPr>
              <a:t>Issued no later than </a:t>
            </a:r>
            <a:r>
              <a:rPr lang="en-US" altLang="en-US" sz="2000" b="1" i="1" dirty="0">
                <a:solidFill>
                  <a:srgbClr val="002060"/>
                </a:solidFill>
                <a:latin typeface="Arial" panose="020B0604020202020204" pitchFamily="34" charset="0"/>
                <a:cs typeface="Arial" panose="020B0604020202020204" pitchFamily="34" charset="0"/>
              </a:rPr>
              <a:t>20 September 2024</a:t>
            </a:r>
          </a:p>
          <a:p>
            <a:pPr marL="457200" indent="-457200" algn="just">
              <a:spcBef>
                <a:spcPct val="50000"/>
              </a:spcBef>
              <a:defRPr/>
            </a:pPr>
            <a:r>
              <a:rPr lang="en-US" altLang="en-US" sz="2000" i="1" dirty="0">
                <a:solidFill>
                  <a:srgbClr val="002060"/>
                </a:solidFill>
                <a:latin typeface="Arial" panose="020B0604020202020204" pitchFamily="34" charset="0"/>
                <a:cs typeface="Arial" panose="020B0604020202020204" pitchFamily="34" charset="0"/>
              </a:rPr>
              <a:t>CDL between </a:t>
            </a:r>
            <a:r>
              <a:rPr lang="en-US" altLang="en-US" sz="2000" b="1" i="1" dirty="0">
                <a:solidFill>
                  <a:srgbClr val="002060"/>
                </a:solidFill>
                <a:latin typeface="Arial" panose="020B0604020202020204" pitchFamily="34" charset="0"/>
                <a:cs typeface="Arial" panose="020B0604020202020204" pitchFamily="34" charset="0"/>
              </a:rPr>
              <a:t>8.000</a:t>
            </a:r>
            <a:r>
              <a:rPr lang="en-US" altLang="en-US" sz="2000" i="1" dirty="0">
                <a:solidFill>
                  <a:srgbClr val="002060"/>
                </a:solidFill>
                <a:latin typeface="Arial" panose="020B0604020202020204" pitchFamily="34" charset="0"/>
                <a:cs typeface="Arial" panose="020B0604020202020204" pitchFamily="34" charset="0"/>
              </a:rPr>
              <a:t> and </a:t>
            </a:r>
            <a:r>
              <a:rPr lang="en-US" altLang="en-US" sz="2000" b="1" i="1" dirty="0">
                <a:solidFill>
                  <a:srgbClr val="002060"/>
                </a:solidFill>
                <a:latin typeface="Arial" panose="020B0604020202020204" pitchFamily="34" charset="0"/>
                <a:cs typeface="Arial" panose="020B0604020202020204" pitchFamily="34" charset="0"/>
              </a:rPr>
              <a:t>16.400 </a:t>
            </a:r>
            <a:r>
              <a:rPr lang="en-US" altLang="en-US" sz="2000" i="1" dirty="0">
                <a:solidFill>
                  <a:srgbClr val="002060"/>
                </a:solidFill>
                <a:latin typeface="Arial" panose="020B0604020202020204" pitchFamily="34" charset="0"/>
                <a:cs typeface="Arial" panose="020B0604020202020204" pitchFamily="34" charset="0"/>
              </a:rPr>
              <a:t>(16.401 – 24.000 for Maxi Class)</a:t>
            </a:r>
          </a:p>
          <a:p>
            <a:pPr marL="457200" indent="-457200" algn="just">
              <a:spcBef>
                <a:spcPct val="50000"/>
              </a:spcBef>
              <a:defRPr/>
            </a:pPr>
            <a:r>
              <a:rPr lang="en-US" altLang="en-US" sz="2000" i="1" dirty="0">
                <a:solidFill>
                  <a:srgbClr val="002060"/>
                </a:solidFill>
                <a:latin typeface="Arial" panose="020B0604020202020204" pitchFamily="34" charset="0"/>
                <a:cs typeface="Arial" panose="020B0604020202020204" pitchFamily="34" charset="0"/>
              </a:rPr>
              <a:t>Flotation date not earlier than </a:t>
            </a:r>
            <a:r>
              <a:rPr lang="en-US" altLang="en-US" sz="2000" b="1" i="1" dirty="0">
                <a:solidFill>
                  <a:srgbClr val="002060"/>
                </a:solidFill>
                <a:latin typeface="Arial" panose="020B0604020202020204" pitchFamily="34" charset="0"/>
                <a:cs typeface="Arial" panose="020B0604020202020204" pitchFamily="34" charset="0"/>
              </a:rPr>
              <a:t>27 September 2019</a:t>
            </a:r>
          </a:p>
          <a:p>
            <a:pPr marL="457200" indent="-457200" algn="just">
              <a:spcBef>
                <a:spcPct val="50000"/>
              </a:spcBef>
              <a:defRPr/>
            </a:pPr>
            <a:r>
              <a:rPr lang="en-US" altLang="en-US" sz="2000" i="1" dirty="0">
                <a:solidFill>
                  <a:srgbClr val="002060"/>
                </a:solidFill>
                <a:latin typeface="Arial" panose="020B0604020202020204" pitchFamily="34" charset="0"/>
                <a:cs typeface="Arial" panose="020B0604020202020204" pitchFamily="34" charset="0"/>
              </a:rPr>
              <a:t>Stability Index (SI) greater than </a:t>
            </a:r>
            <a:r>
              <a:rPr lang="en-US" altLang="en-US" sz="2000" b="1" i="1" dirty="0">
                <a:solidFill>
                  <a:srgbClr val="002060"/>
                </a:solidFill>
                <a:latin typeface="Arial" panose="020B0604020202020204" pitchFamily="34" charset="0"/>
                <a:cs typeface="Arial" panose="020B0604020202020204" pitchFamily="34" charset="0"/>
              </a:rPr>
              <a:t>103.0</a:t>
            </a:r>
          </a:p>
          <a:p>
            <a:pPr marL="457200" indent="-457200" algn="just">
              <a:spcBef>
                <a:spcPct val="50000"/>
              </a:spcBef>
              <a:defRPr/>
            </a:pPr>
            <a:endParaRPr lang="en-US" altLang="en-US" sz="2000" b="1" i="1" dirty="0">
              <a:solidFill>
                <a:srgbClr val="002060"/>
              </a:solidFill>
              <a:latin typeface="Arial" panose="020B0604020202020204" pitchFamily="34" charset="0"/>
              <a:cs typeface="Arial" panose="020B0604020202020204" pitchFamily="34" charset="0"/>
            </a:endParaRPr>
          </a:p>
          <a:p>
            <a:pPr algn="just">
              <a:spcBef>
                <a:spcPct val="50000"/>
              </a:spcBef>
              <a:buFontTx/>
              <a:buNone/>
              <a:defRPr/>
            </a:pPr>
            <a:r>
              <a:rPr lang="en-US" altLang="en-US" sz="2000" i="1" dirty="0">
                <a:solidFill>
                  <a:srgbClr val="002060"/>
                </a:solidFill>
                <a:latin typeface="Arial" panose="020B0604020202020204" pitchFamily="34" charset="0"/>
                <a:cs typeface="Arial" panose="020B0604020202020204" pitchFamily="34" charset="0"/>
              </a:rPr>
              <a:t>A boat shall have only one valid certificate at any one time. The valid certificate shall be only the one issued last and shall be applied throughout the championship.</a:t>
            </a:r>
          </a:p>
        </p:txBody>
      </p:sp>
      <p:pic>
        <p:nvPicPr>
          <p:cNvPr id="4099" name="Picture 2">
            <a:extLst>
              <a:ext uri="{FF2B5EF4-FFF2-40B4-BE49-F238E27FC236}">
                <a16:creationId xmlns:a16="http://schemas.microsoft.com/office/drawing/2014/main" id="{3962F40A-E1C5-F6F7-9DA1-6325CEBE4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a:extLst>
              <a:ext uri="{FF2B5EF4-FFF2-40B4-BE49-F238E27FC236}">
                <a16:creationId xmlns:a16="http://schemas.microsoft.com/office/drawing/2014/main" id="{D0719AB2-0CA4-45FA-F699-1A418B720278}"/>
              </a:ext>
            </a:extLst>
          </p:cNvPr>
          <p:cNvSpPr txBox="1">
            <a:spLocks noChangeArrowheads="1"/>
          </p:cNvSpPr>
          <p:nvPr/>
        </p:nvSpPr>
        <p:spPr bwMode="auto">
          <a:xfrm>
            <a:off x="606425" y="334963"/>
            <a:ext cx="8215313"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800" b="1">
                <a:solidFill>
                  <a:srgbClr val="002060"/>
                </a:solidFill>
                <a:latin typeface="Arial" panose="020B0604020202020204" pitchFamily="34" charset="0"/>
                <a:cs typeface="Arial" panose="020B0604020202020204" pitchFamily="34" charset="0"/>
              </a:rPr>
              <a:t>Safety equipment</a:t>
            </a:r>
          </a:p>
          <a:p>
            <a:pPr algn="just">
              <a:spcBef>
                <a:spcPct val="50000"/>
              </a:spcBef>
              <a:buFontTx/>
              <a:buNone/>
            </a:pPr>
            <a:br>
              <a:rPr lang="en-US" altLang="en-US" sz="2000" b="1" i="1">
                <a:solidFill>
                  <a:srgbClr val="000066"/>
                </a:solidFill>
                <a:latin typeface="Arial" panose="020B0604020202020204" pitchFamily="34" charset="0"/>
                <a:cs typeface="Arial" panose="020B0604020202020204" pitchFamily="34" charset="0"/>
              </a:rPr>
            </a:br>
            <a:r>
              <a:rPr lang="en-US" altLang="en-US" sz="2000" b="1" i="1">
                <a:solidFill>
                  <a:srgbClr val="000066"/>
                </a:solidFill>
                <a:latin typeface="Arial" panose="020B0604020202020204" pitchFamily="34" charset="0"/>
                <a:cs typeface="Arial" panose="020B0604020202020204" pitchFamily="34" charset="0"/>
              </a:rPr>
              <a:t>Pyrotechnics</a:t>
            </a:r>
          </a:p>
          <a:p>
            <a:pPr lvl="1" algn="just">
              <a:spcBef>
                <a:spcPct val="0"/>
              </a:spcBef>
              <a:buFont typeface="Arial" panose="020B0604020202020204" pitchFamily="34" charset="0"/>
              <a:buChar char="•"/>
            </a:pPr>
            <a:r>
              <a:rPr lang="en-US" altLang="en-US" sz="2000">
                <a:solidFill>
                  <a:srgbClr val="000066"/>
                </a:solidFill>
                <a:latin typeface="Calibri" panose="020F0502020204030204" pitchFamily="34" charset="0"/>
                <a:cs typeface="Calibri" panose="020F0502020204030204" pitchFamily="34" charset="0"/>
              </a:rPr>
              <a:t>Pyrotechnic signals shall be provided conforming to SOLAS LSA Code Chapter III Visual Signals and not older than the stamped expiry date (if any) or if no expiry date stamped , not older than 4 years:</a:t>
            </a:r>
          </a:p>
          <a:p>
            <a:pPr lvl="2" algn="just">
              <a:spcBef>
                <a:spcPct val="0"/>
              </a:spcBef>
            </a:pPr>
            <a:r>
              <a:rPr lang="en-US" altLang="en-US" sz="2000">
                <a:solidFill>
                  <a:srgbClr val="000066"/>
                </a:solidFill>
                <a:latin typeface="Calibri" panose="020F0502020204030204" pitchFamily="34" charset="0"/>
                <a:cs typeface="Calibri" panose="020F0502020204030204" pitchFamily="34" charset="0"/>
              </a:rPr>
              <a:t>4 Red Hand Flares</a:t>
            </a:r>
          </a:p>
          <a:p>
            <a:pPr lvl="2" algn="just">
              <a:spcBef>
                <a:spcPct val="0"/>
              </a:spcBef>
            </a:pPr>
            <a:r>
              <a:rPr lang="en-US" altLang="en-US" sz="2000">
                <a:solidFill>
                  <a:srgbClr val="000066"/>
                </a:solidFill>
                <a:latin typeface="Calibri" panose="020F0502020204030204" pitchFamily="34" charset="0"/>
                <a:cs typeface="Calibri" panose="020F0502020204030204" pitchFamily="34" charset="0"/>
              </a:rPr>
              <a:t>2 Orange Smoke Flares</a:t>
            </a:r>
          </a:p>
          <a:p>
            <a:pPr algn="just">
              <a:spcBef>
                <a:spcPct val="50000"/>
              </a:spcBef>
              <a:buFontTx/>
              <a:buNone/>
            </a:pPr>
            <a:endParaRPr lang="en-US" altLang="en-US" sz="1600" i="1">
              <a:solidFill>
                <a:srgbClr val="000066"/>
              </a:solidFill>
              <a:latin typeface="Arial" panose="020B0604020202020204" pitchFamily="34" charset="0"/>
              <a:cs typeface="Arial" panose="020B0604020202020204" pitchFamily="34" charset="0"/>
            </a:endParaRPr>
          </a:p>
          <a:p>
            <a:pPr algn="just">
              <a:spcBef>
                <a:spcPct val="0"/>
              </a:spcBef>
              <a:buFontTx/>
              <a:buNone/>
            </a:pPr>
            <a:endParaRPr lang="en-US" altLang="en-US" sz="2000" i="1">
              <a:solidFill>
                <a:srgbClr val="002060"/>
              </a:solidFill>
              <a:latin typeface="Arial" panose="020B0604020202020204" pitchFamily="34" charset="0"/>
              <a:cs typeface="Arial" panose="020B0604020202020204" pitchFamily="34" charset="0"/>
            </a:endParaRPr>
          </a:p>
        </p:txBody>
      </p:sp>
      <p:pic>
        <p:nvPicPr>
          <p:cNvPr id="2" name="Immagine 6" descr="Immagine che contiene testo&#10;&#10;Descrizione generata automaticamente">
            <a:extLst>
              <a:ext uri="{FF2B5EF4-FFF2-40B4-BE49-F238E27FC236}">
                <a16:creationId xmlns:a16="http://schemas.microsoft.com/office/drawing/2014/main" id="{A582331B-C757-6AD9-2E75-43C67BEC3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838" y="3098800"/>
            <a:ext cx="1636712"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15" descr="Immagine che contiene testo&#10;&#10;Descrizione generata automaticamente">
            <a:extLst>
              <a:ext uri="{FF2B5EF4-FFF2-40B4-BE49-F238E27FC236}">
                <a16:creationId xmlns:a16="http://schemas.microsoft.com/office/drawing/2014/main" id="{EA974D66-02FD-8CE9-48A6-4663CCA0F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7450" y="3211513"/>
            <a:ext cx="1592263"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a:extLst>
              <a:ext uri="{FF2B5EF4-FFF2-40B4-BE49-F238E27FC236}">
                <a16:creationId xmlns:a16="http://schemas.microsoft.com/office/drawing/2014/main" id="{1EEF8FEC-4A9B-EF10-4EDB-4987A2BCB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a:extLst>
              <a:ext uri="{FF2B5EF4-FFF2-40B4-BE49-F238E27FC236}">
                <a16:creationId xmlns:a16="http://schemas.microsoft.com/office/drawing/2014/main" id="{307C7AA0-7F2B-0542-DBEB-67609A7FF2DC}"/>
              </a:ext>
            </a:extLst>
          </p:cNvPr>
          <p:cNvSpPr txBox="1">
            <a:spLocks noChangeArrowheads="1"/>
          </p:cNvSpPr>
          <p:nvPr/>
        </p:nvSpPr>
        <p:spPr bwMode="auto">
          <a:xfrm>
            <a:off x="606425" y="334963"/>
            <a:ext cx="8215313"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800" b="1" dirty="0">
                <a:solidFill>
                  <a:srgbClr val="002060"/>
                </a:solidFill>
                <a:latin typeface="Arial" panose="020B0604020202020204" pitchFamily="34" charset="0"/>
                <a:cs typeface="Arial" panose="020B0604020202020204" pitchFamily="34" charset="0"/>
              </a:rPr>
              <a:t>Safety equipment</a:t>
            </a:r>
          </a:p>
          <a:p>
            <a:pPr algn="just">
              <a:spcBef>
                <a:spcPct val="50000"/>
              </a:spcBef>
              <a:buFontTx/>
              <a:buNone/>
            </a:pPr>
            <a:br>
              <a:rPr lang="en-US" altLang="en-US" sz="2000" b="1" i="1" dirty="0">
                <a:solidFill>
                  <a:srgbClr val="000066"/>
                </a:solidFill>
                <a:latin typeface="Arial" panose="020B0604020202020204" pitchFamily="34" charset="0"/>
                <a:cs typeface="Arial" panose="020B0604020202020204" pitchFamily="34" charset="0"/>
              </a:rPr>
            </a:br>
            <a:r>
              <a:rPr lang="en-US" altLang="en-US" sz="2000" b="1" i="1" dirty="0">
                <a:solidFill>
                  <a:srgbClr val="000066"/>
                </a:solidFill>
                <a:latin typeface="Arial" panose="020B0604020202020204" pitchFamily="34" charset="0"/>
                <a:cs typeface="Arial" panose="020B0604020202020204" pitchFamily="34" charset="0"/>
              </a:rPr>
              <a:t>Bilge pump and buckets</a:t>
            </a:r>
          </a:p>
          <a:p>
            <a:pPr lvl="1" algn="just">
              <a:spcBef>
                <a:spcPct val="0"/>
              </a:spcBef>
              <a:buFont typeface="Arial" panose="020B0604020202020204" pitchFamily="34" charset="0"/>
              <a:buChar char="•"/>
            </a:pPr>
            <a:r>
              <a:rPr lang="en-US" altLang="en-US" sz="2000" dirty="0">
                <a:solidFill>
                  <a:srgbClr val="000066"/>
                </a:solidFill>
                <a:latin typeface="Calibri" panose="020F0502020204030204" pitchFamily="34" charset="0"/>
                <a:cs typeface="Calibri" panose="020F0502020204030204" pitchFamily="34" charset="0"/>
              </a:rPr>
              <a:t>Two strong buckets, each with a lanyard and of at least 9 liters (2.4 US Gal) capacity</a:t>
            </a:r>
          </a:p>
          <a:p>
            <a:pPr lvl="1" algn="just">
              <a:spcBef>
                <a:spcPct val="0"/>
              </a:spcBef>
              <a:buFont typeface="Arial" panose="020B0604020202020204" pitchFamily="34" charset="0"/>
              <a:buChar char="•"/>
            </a:pPr>
            <a:r>
              <a:rPr lang="en-US" altLang="en-US" sz="2000" dirty="0">
                <a:solidFill>
                  <a:srgbClr val="000066"/>
                </a:solidFill>
                <a:latin typeface="Calibri" panose="020F0502020204030204" pitchFamily="34" charset="0"/>
                <a:cs typeface="Calibri" panose="020F0502020204030204" pitchFamily="34" charset="0"/>
              </a:rPr>
              <a:t>One permanently installed manual bilge pump</a:t>
            </a:r>
          </a:p>
          <a:p>
            <a:pPr lvl="1" algn="just">
              <a:spcBef>
                <a:spcPct val="0"/>
              </a:spcBef>
              <a:buFont typeface="Arial" panose="020B0604020202020204" pitchFamily="34" charset="0"/>
              <a:buChar char="•"/>
            </a:pPr>
            <a:r>
              <a:rPr lang="en-US" altLang="en-US" sz="2000" dirty="0">
                <a:solidFill>
                  <a:srgbClr val="000066"/>
                </a:solidFill>
                <a:latin typeface="Calibri" panose="020F0502020204030204" pitchFamily="34" charset="0"/>
                <a:cs typeface="Calibri" panose="020F0502020204030204" pitchFamily="34" charset="0"/>
              </a:rPr>
              <a:t>All required permanently installed bilge pumps shall be operable with all cockpit seats, hatches and companionways shut and with permanently installed discharge pipe(s) of sufficient capacity</a:t>
            </a:r>
          </a:p>
          <a:p>
            <a:pPr lvl="1" algn="just">
              <a:spcBef>
                <a:spcPct val="0"/>
              </a:spcBef>
              <a:buFont typeface="Arial" panose="020B0604020202020204" pitchFamily="34" charset="0"/>
              <a:buChar char="•"/>
            </a:pPr>
            <a:r>
              <a:rPr lang="en-US" altLang="en-US" sz="2000" dirty="0">
                <a:solidFill>
                  <a:srgbClr val="000066"/>
                </a:solidFill>
                <a:latin typeface="Calibri" panose="020F0502020204030204" pitchFamily="34" charset="0"/>
                <a:cs typeface="Calibri" panose="020F0502020204030204" pitchFamily="34" charset="0"/>
              </a:rPr>
              <a:t>All removable bilge pump handles retained by a lanyard</a:t>
            </a:r>
          </a:p>
          <a:p>
            <a:pPr algn="just">
              <a:spcBef>
                <a:spcPct val="50000"/>
              </a:spcBef>
              <a:buFontTx/>
              <a:buNone/>
            </a:pPr>
            <a:endParaRPr lang="en-US" altLang="en-US" sz="1600" i="1" dirty="0">
              <a:solidFill>
                <a:srgbClr val="000066"/>
              </a:solidFill>
              <a:latin typeface="Arial" panose="020B0604020202020204" pitchFamily="34" charset="0"/>
              <a:cs typeface="Arial" panose="020B0604020202020204" pitchFamily="34" charset="0"/>
            </a:endParaRPr>
          </a:p>
          <a:p>
            <a:pPr algn="just">
              <a:spcBef>
                <a:spcPct val="0"/>
              </a:spcBef>
              <a:buFontTx/>
              <a:buNone/>
            </a:pPr>
            <a:endParaRPr lang="en-US" altLang="en-US" sz="2000" i="1" dirty="0">
              <a:solidFill>
                <a:srgbClr val="002060"/>
              </a:solidFill>
              <a:latin typeface="Arial" panose="020B0604020202020204" pitchFamily="34" charset="0"/>
              <a:cs typeface="Arial" panose="020B0604020202020204" pitchFamily="34" charset="0"/>
            </a:endParaRPr>
          </a:p>
        </p:txBody>
      </p:sp>
      <p:pic>
        <p:nvPicPr>
          <p:cNvPr id="23555" name="Picture 5">
            <a:extLst>
              <a:ext uri="{FF2B5EF4-FFF2-40B4-BE49-F238E27FC236}">
                <a16:creationId xmlns:a16="http://schemas.microsoft.com/office/drawing/2014/main" id="{A701FBD2-F956-4D2A-32B5-BC96B42B0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088" y="3852863"/>
            <a:ext cx="23320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8">
            <a:extLst>
              <a:ext uri="{FF2B5EF4-FFF2-40B4-BE49-F238E27FC236}">
                <a16:creationId xmlns:a16="http://schemas.microsoft.com/office/drawing/2014/main" id="{921EFF4A-59D2-7D18-0A39-1D095B6EF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75" y="3937000"/>
            <a:ext cx="2776538"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a:extLst>
              <a:ext uri="{FF2B5EF4-FFF2-40B4-BE49-F238E27FC236}">
                <a16:creationId xmlns:a16="http://schemas.microsoft.com/office/drawing/2014/main" id="{5D20909F-3CC2-79B6-7908-55FC9AF92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a:extLst>
              <a:ext uri="{FF2B5EF4-FFF2-40B4-BE49-F238E27FC236}">
                <a16:creationId xmlns:a16="http://schemas.microsoft.com/office/drawing/2014/main" id="{385B274F-A3C3-A63D-9CAC-832DA8573C5A}"/>
              </a:ext>
            </a:extLst>
          </p:cNvPr>
          <p:cNvSpPr txBox="1">
            <a:spLocks noChangeArrowheads="1"/>
          </p:cNvSpPr>
          <p:nvPr/>
        </p:nvSpPr>
        <p:spPr bwMode="auto">
          <a:xfrm>
            <a:off x="606425" y="334963"/>
            <a:ext cx="821531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800" b="1">
                <a:solidFill>
                  <a:srgbClr val="002060"/>
                </a:solidFill>
                <a:latin typeface="Arial" panose="020B0604020202020204" pitchFamily="34" charset="0"/>
                <a:cs typeface="Arial" panose="020B0604020202020204" pitchFamily="34" charset="0"/>
              </a:rPr>
              <a:t>Safety equipment</a:t>
            </a:r>
          </a:p>
          <a:p>
            <a:pPr algn="just">
              <a:spcBef>
                <a:spcPct val="50000"/>
              </a:spcBef>
              <a:buFontTx/>
              <a:buNone/>
            </a:pPr>
            <a:br>
              <a:rPr lang="en-US" altLang="en-US" sz="2000" b="1" i="1">
                <a:solidFill>
                  <a:srgbClr val="000066"/>
                </a:solidFill>
                <a:latin typeface="Arial" panose="020B0604020202020204" pitchFamily="34" charset="0"/>
                <a:cs typeface="Arial" panose="020B0604020202020204" pitchFamily="34" charset="0"/>
              </a:rPr>
            </a:br>
            <a:r>
              <a:rPr lang="hr-HR" altLang="en-US" sz="2000" b="1" i="1">
                <a:solidFill>
                  <a:srgbClr val="000066"/>
                </a:solidFill>
                <a:latin typeface="Arial" panose="020B0604020202020204" pitchFamily="34" charset="0"/>
                <a:cs typeface="Arial" panose="020B0604020202020204" pitchFamily="34" charset="0"/>
              </a:rPr>
              <a:t>Anchors </a:t>
            </a:r>
            <a:endParaRPr lang="en-US" altLang="en-US" sz="2000" b="1" i="1">
              <a:solidFill>
                <a:srgbClr val="000066"/>
              </a:solidFill>
              <a:latin typeface="Arial" panose="020B0604020202020204" pitchFamily="34" charset="0"/>
              <a:cs typeface="Arial" panose="020B0604020202020204" pitchFamily="34" charset="0"/>
            </a:endParaRPr>
          </a:p>
          <a:p>
            <a:pPr lvl="1" algn="just">
              <a:spcBef>
                <a:spcPct val="0"/>
              </a:spcBef>
              <a:buFont typeface="Arial" panose="020B0604020202020204" pitchFamily="34" charset="0"/>
              <a:buChar char="•"/>
            </a:pPr>
            <a:r>
              <a:rPr lang="en-GB" altLang="en-US" sz="2000">
                <a:solidFill>
                  <a:srgbClr val="000066"/>
                </a:solidFill>
                <a:latin typeface="Calibri" panose="020F0502020204030204" pitchFamily="34" charset="0"/>
                <a:cs typeface="Calibri" panose="020F0502020204030204" pitchFamily="34" charset="0"/>
              </a:rPr>
              <a:t>2 un-modified anchors that meet the anchor manufacturer’s recommendation based on the boat’s dimensions with suitable combination of chain and rope, ready for immediate assembly, and ready for deployment within 5 minutes</a:t>
            </a:r>
          </a:p>
          <a:p>
            <a:pPr algn="just">
              <a:spcBef>
                <a:spcPct val="50000"/>
              </a:spcBef>
              <a:buFontTx/>
              <a:buNone/>
            </a:pPr>
            <a:endParaRPr lang="en-US" altLang="en-US" sz="1600" i="1">
              <a:solidFill>
                <a:srgbClr val="000066"/>
              </a:solidFill>
              <a:latin typeface="Arial" panose="020B0604020202020204" pitchFamily="34" charset="0"/>
              <a:cs typeface="Arial" panose="020B0604020202020204" pitchFamily="34" charset="0"/>
            </a:endParaRPr>
          </a:p>
          <a:p>
            <a:pPr algn="just">
              <a:spcBef>
                <a:spcPct val="0"/>
              </a:spcBef>
              <a:buFontTx/>
              <a:buNone/>
            </a:pPr>
            <a:endParaRPr lang="en-US" altLang="en-US" sz="2000" i="1">
              <a:solidFill>
                <a:srgbClr val="002060"/>
              </a:solidFill>
              <a:latin typeface="Arial" panose="020B0604020202020204" pitchFamily="34" charset="0"/>
              <a:cs typeface="Arial" panose="020B0604020202020204" pitchFamily="34" charset="0"/>
            </a:endParaRPr>
          </a:p>
        </p:txBody>
      </p:sp>
      <p:pic>
        <p:nvPicPr>
          <p:cNvPr id="2" name="Immagine 3">
            <a:extLst>
              <a:ext uri="{FF2B5EF4-FFF2-40B4-BE49-F238E27FC236}">
                <a16:creationId xmlns:a16="http://schemas.microsoft.com/office/drawing/2014/main" id="{BB07F584-C325-3EDF-E1B4-E087FDB1D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5892"/>
          <a:stretch>
            <a:fillRect/>
          </a:stretch>
        </p:blipFill>
        <p:spPr bwMode="auto">
          <a:xfrm>
            <a:off x="395288" y="3224213"/>
            <a:ext cx="4249737"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12">
            <a:extLst>
              <a:ext uri="{FF2B5EF4-FFF2-40B4-BE49-F238E27FC236}">
                <a16:creationId xmlns:a16="http://schemas.microsoft.com/office/drawing/2014/main" id="{28675311-C028-D980-9274-7C0EC84E1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5892"/>
          <a:stretch>
            <a:fillRect/>
          </a:stretch>
        </p:blipFill>
        <p:spPr bwMode="auto">
          <a:xfrm>
            <a:off x="4856163" y="3276600"/>
            <a:ext cx="40862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a:extLst>
              <a:ext uri="{FF2B5EF4-FFF2-40B4-BE49-F238E27FC236}">
                <a16:creationId xmlns:a16="http://schemas.microsoft.com/office/drawing/2014/main" id="{A2ECB8AF-0BEF-6536-2127-808546E26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6">
            <a:extLst>
              <a:ext uri="{FF2B5EF4-FFF2-40B4-BE49-F238E27FC236}">
                <a16:creationId xmlns:a16="http://schemas.microsoft.com/office/drawing/2014/main" id="{0823D3B3-0D65-1836-AB5E-070D4ED6DF3C}"/>
              </a:ext>
            </a:extLst>
          </p:cNvPr>
          <p:cNvSpPr txBox="1">
            <a:spLocks noChangeArrowheads="1"/>
          </p:cNvSpPr>
          <p:nvPr/>
        </p:nvSpPr>
        <p:spPr bwMode="auto">
          <a:xfrm>
            <a:off x="606425" y="334963"/>
            <a:ext cx="6178550" cy="4862512"/>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defRPr/>
            </a:pPr>
            <a:r>
              <a:rPr lang="en-US" altLang="en-US" sz="2800" b="1" dirty="0">
                <a:solidFill>
                  <a:srgbClr val="002060"/>
                </a:solidFill>
                <a:latin typeface="Arial" panose="020B0604020202020204" pitchFamily="34" charset="0"/>
                <a:cs typeface="Arial" panose="020B0604020202020204" pitchFamily="34" charset="0"/>
              </a:rPr>
              <a:t>Safety equipment</a:t>
            </a:r>
          </a:p>
          <a:p>
            <a:pPr algn="just">
              <a:spcBef>
                <a:spcPct val="50000"/>
              </a:spcBef>
              <a:buFontTx/>
              <a:buNone/>
              <a:defRPr/>
            </a:pPr>
            <a:r>
              <a:rPr lang="en-US" altLang="en-US" sz="2000" b="1" i="1" dirty="0">
                <a:solidFill>
                  <a:srgbClr val="000066"/>
                </a:solidFill>
                <a:latin typeface="Arial" panose="020B0604020202020204" pitchFamily="34" charset="0"/>
                <a:cs typeface="Arial" panose="020B0604020202020204" pitchFamily="34" charset="0"/>
              </a:rPr>
              <a:t>Lifejackets</a:t>
            </a:r>
          </a:p>
          <a:p>
            <a:pPr lvl="1" algn="just">
              <a:spcBef>
                <a:spcPct val="0"/>
              </a:spcBef>
              <a:buFont typeface="Arial" panose="020B0604020202020204" pitchFamily="34" charset="0"/>
              <a:buChar char="•"/>
              <a:defRPr/>
            </a:pPr>
            <a:r>
              <a:rPr lang="en-US" altLang="en-US" sz="2000" dirty="0">
                <a:solidFill>
                  <a:srgbClr val="000066"/>
                </a:solidFill>
                <a:latin typeface="Calibri" panose="020F0502020204030204" pitchFamily="34" charset="0"/>
                <a:cs typeface="Calibri" panose="020F0502020204030204" pitchFamily="34" charset="0"/>
              </a:rPr>
              <a:t>Each Crew Member shall have a lifejacket which shall:</a:t>
            </a:r>
          </a:p>
          <a:p>
            <a:pPr lvl="1" algn="just">
              <a:spcBef>
                <a:spcPct val="0"/>
              </a:spcBef>
              <a:buFont typeface="Arial" panose="020B0604020202020204" pitchFamily="34" charset="0"/>
              <a:buChar char="•"/>
              <a:defRPr/>
            </a:pPr>
            <a:r>
              <a:rPr lang="en-US" altLang="en-US" sz="2000" dirty="0">
                <a:solidFill>
                  <a:srgbClr val="000066"/>
                </a:solidFill>
                <a:latin typeface="Calibri" panose="020F0502020204030204" pitchFamily="34" charset="0"/>
                <a:cs typeface="Calibri" panose="020F0502020204030204" pitchFamily="34" charset="0"/>
              </a:rPr>
              <a:t>have an emergency position indicating light, whistle, lifting loop, automatic/manual gas inflation system</a:t>
            </a:r>
          </a:p>
          <a:p>
            <a:pPr lvl="1" algn="just">
              <a:spcBef>
                <a:spcPct val="0"/>
              </a:spcBef>
              <a:buFont typeface="Arial" panose="020B0604020202020204" pitchFamily="34" charset="0"/>
              <a:buChar char="•"/>
              <a:defRPr/>
            </a:pPr>
            <a:r>
              <a:rPr lang="en-US" altLang="en-US" sz="2000" dirty="0">
                <a:solidFill>
                  <a:srgbClr val="000066"/>
                </a:solidFill>
                <a:latin typeface="Calibri" panose="020F0502020204030204" pitchFamily="34" charset="0"/>
                <a:cs typeface="Calibri" panose="020F0502020204030204" pitchFamily="34" charset="0"/>
              </a:rPr>
              <a:t>be clearly marked with the boat’s or wearer’s name</a:t>
            </a:r>
          </a:p>
          <a:p>
            <a:pPr lvl="1" algn="just">
              <a:spcBef>
                <a:spcPct val="0"/>
              </a:spcBef>
              <a:buFont typeface="Arial" panose="020B0604020202020204" pitchFamily="34" charset="0"/>
              <a:buChar char="•"/>
              <a:defRPr/>
            </a:pPr>
            <a:r>
              <a:rPr lang="en-US" altLang="en-US" sz="2000" dirty="0">
                <a:solidFill>
                  <a:srgbClr val="000066"/>
                </a:solidFill>
                <a:latin typeface="Calibri" panose="020F0502020204030204" pitchFamily="34" charset="0"/>
                <a:cs typeface="Calibri" panose="020F0502020204030204" pitchFamily="34" charset="0"/>
              </a:rPr>
              <a:t>have a sprayhood in accordance with ISO 12402-8</a:t>
            </a:r>
          </a:p>
          <a:p>
            <a:pPr lvl="1" algn="just">
              <a:spcBef>
                <a:spcPct val="0"/>
              </a:spcBef>
              <a:buFont typeface="Arial" panose="020B0604020202020204" pitchFamily="34" charset="0"/>
              <a:buChar char="•"/>
              <a:defRPr/>
            </a:pPr>
            <a:r>
              <a:rPr lang="en-US" altLang="en-US" sz="2000" dirty="0">
                <a:solidFill>
                  <a:srgbClr val="000066"/>
                </a:solidFill>
                <a:latin typeface="Calibri" panose="020F0502020204030204" pitchFamily="34" charset="0"/>
                <a:cs typeface="Calibri" panose="020F0502020204030204" pitchFamily="34" charset="0"/>
              </a:rPr>
              <a:t>A boat shall carry at least one gas inflatable lifejacket spare cylinder and, if appropriate, spare activation head for each type of lifejacket on board</a:t>
            </a:r>
          </a:p>
          <a:p>
            <a:pPr marL="457200" lvl="1" indent="0" algn="just">
              <a:spcBef>
                <a:spcPct val="0"/>
              </a:spcBef>
              <a:buFontTx/>
              <a:buNone/>
              <a:defRPr/>
            </a:pPr>
            <a:endParaRPr lang="en-US" altLang="en-US" sz="1600" i="1" dirty="0">
              <a:solidFill>
                <a:srgbClr val="000066"/>
              </a:solidFill>
              <a:latin typeface="Arial" panose="020B0604020202020204" pitchFamily="34" charset="0"/>
              <a:cs typeface="Arial" panose="020B0604020202020204" pitchFamily="34" charset="0"/>
            </a:endParaRPr>
          </a:p>
          <a:p>
            <a:pPr algn="just">
              <a:spcBef>
                <a:spcPct val="0"/>
              </a:spcBef>
              <a:buFontTx/>
              <a:buNone/>
              <a:defRPr/>
            </a:pPr>
            <a:r>
              <a:rPr lang="en-US" altLang="en-US" sz="1600" i="1" dirty="0">
                <a:solidFill>
                  <a:srgbClr val="002060"/>
                </a:solidFill>
                <a:latin typeface="Arial" panose="020B0604020202020204" pitchFamily="34" charset="0"/>
                <a:cs typeface="Arial" panose="020B0604020202020204" pitchFamily="34" charset="0"/>
              </a:rPr>
              <a:t>Life Jackets shall be worn on deck between 18:00 and 07:00</a:t>
            </a:r>
          </a:p>
        </p:txBody>
      </p:sp>
      <p:pic>
        <p:nvPicPr>
          <p:cNvPr id="25603" name="Picture 5">
            <a:extLst>
              <a:ext uri="{FF2B5EF4-FFF2-40B4-BE49-F238E27FC236}">
                <a16:creationId xmlns:a16="http://schemas.microsoft.com/office/drawing/2014/main" id="{1E139276-F4C9-1B67-FA7D-ADEFCBD24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1284288"/>
            <a:ext cx="222408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a:extLst>
              <a:ext uri="{FF2B5EF4-FFF2-40B4-BE49-F238E27FC236}">
                <a16:creationId xmlns:a16="http://schemas.microsoft.com/office/drawing/2014/main" id="{1169989B-7633-ED6D-A4FD-6E3292D9B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6">
            <a:extLst>
              <a:ext uri="{FF2B5EF4-FFF2-40B4-BE49-F238E27FC236}">
                <a16:creationId xmlns:a16="http://schemas.microsoft.com/office/drawing/2014/main" id="{498E5A9A-6929-AE4D-0438-1122CC0D438B}"/>
              </a:ext>
            </a:extLst>
          </p:cNvPr>
          <p:cNvSpPr txBox="1">
            <a:spLocks noChangeArrowheads="1"/>
          </p:cNvSpPr>
          <p:nvPr/>
        </p:nvSpPr>
        <p:spPr bwMode="auto">
          <a:xfrm>
            <a:off x="606425" y="334963"/>
            <a:ext cx="846455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800" b="1">
                <a:solidFill>
                  <a:srgbClr val="002060"/>
                </a:solidFill>
                <a:latin typeface="Arial" panose="020B0604020202020204" pitchFamily="34" charset="0"/>
                <a:cs typeface="Arial" panose="020B0604020202020204" pitchFamily="34" charset="0"/>
              </a:rPr>
              <a:t>Safety equipment</a:t>
            </a:r>
          </a:p>
          <a:p>
            <a:pPr algn="just">
              <a:spcBef>
                <a:spcPct val="50000"/>
              </a:spcBef>
              <a:buFontTx/>
              <a:buNone/>
            </a:pPr>
            <a:br>
              <a:rPr lang="en-US" altLang="en-US" sz="2000" b="1" i="1">
                <a:solidFill>
                  <a:srgbClr val="000066"/>
                </a:solidFill>
                <a:latin typeface="Arial" panose="020B0604020202020204" pitchFamily="34" charset="0"/>
                <a:cs typeface="Arial" panose="020B0604020202020204" pitchFamily="34" charset="0"/>
              </a:rPr>
            </a:br>
            <a:r>
              <a:rPr lang="hr-HR" altLang="en-US" sz="2000" b="1" i="1">
                <a:solidFill>
                  <a:srgbClr val="000066"/>
                </a:solidFill>
                <a:latin typeface="Arial" panose="020B0604020202020204" pitchFamily="34" charset="0"/>
                <a:cs typeface="Arial" panose="020B0604020202020204" pitchFamily="34" charset="0"/>
              </a:rPr>
              <a:t>Tethers</a:t>
            </a:r>
            <a:endParaRPr lang="en-US" altLang="en-US" sz="2000" b="1" i="1">
              <a:solidFill>
                <a:srgbClr val="000066"/>
              </a:solidFill>
              <a:latin typeface="Arial" panose="020B0604020202020204" pitchFamily="34" charset="0"/>
              <a:cs typeface="Arial" panose="020B0604020202020204" pitchFamily="34" charset="0"/>
            </a:endParaRPr>
          </a:p>
          <a:p>
            <a:pPr lvl="1" algn="just">
              <a:spcBef>
                <a:spcPct val="0"/>
              </a:spcBef>
              <a:buFont typeface="Arial" panose="020B0604020202020204" pitchFamily="34" charset="0"/>
              <a:buChar char="•"/>
            </a:pPr>
            <a:r>
              <a:rPr lang="en-GB" altLang="en-US" sz="2000">
                <a:solidFill>
                  <a:srgbClr val="000066"/>
                </a:solidFill>
                <a:latin typeface="Calibri" panose="020F0502020204030204" pitchFamily="34" charset="0"/>
                <a:cs typeface="Calibri" panose="020F0502020204030204" pitchFamily="34" charset="0"/>
              </a:rPr>
              <a:t>Each Crew Member shall have a tether that shall:</a:t>
            </a:r>
          </a:p>
          <a:p>
            <a:pPr lvl="2" algn="just">
              <a:spcBef>
                <a:spcPct val="0"/>
              </a:spcBef>
            </a:pPr>
            <a:r>
              <a:rPr lang="en-GB" altLang="en-US" sz="1600">
                <a:solidFill>
                  <a:srgbClr val="000066"/>
                </a:solidFill>
                <a:latin typeface="Calibri" panose="020F0502020204030204" pitchFamily="34" charset="0"/>
                <a:cs typeface="Calibri" panose="020F0502020204030204" pitchFamily="34" charset="0"/>
              </a:rPr>
              <a:t>a tether not exceeding 1m(3'3") including the length of the hooks, or</a:t>
            </a:r>
            <a:endParaRPr lang="hr-HR" altLang="en-US" sz="1600">
              <a:solidFill>
                <a:srgbClr val="000066"/>
              </a:solidFill>
              <a:latin typeface="Calibri" panose="020F0502020204030204" pitchFamily="34" charset="0"/>
              <a:cs typeface="Calibri" panose="020F0502020204030204" pitchFamily="34" charset="0"/>
            </a:endParaRPr>
          </a:p>
          <a:p>
            <a:pPr lvl="2" algn="just">
              <a:spcBef>
                <a:spcPct val="0"/>
              </a:spcBef>
            </a:pPr>
            <a:r>
              <a:rPr lang="en-GB" altLang="en-US" sz="1600">
                <a:solidFill>
                  <a:srgbClr val="000066"/>
                </a:solidFill>
                <a:latin typeface="Calibri" panose="020F0502020204030204" pitchFamily="34" charset="0"/>
                <a:cs typeface="Calibri" panose="020F0502020204030204" pitchFamily="34" charset="0"/>
              </a:rPr>
              <a:t>an intermediate self-closing hook on a 2 m (6’-6”) tether</a:t>
            </a:r>
          </a:p>
          <a:p>
            <a:pPr lvl="1" algn="just">
              <a:spcBef>
                <a:spcPct val="0"/>
              </a:spcBef>
              <a:buFont typeface="Arial" panose="020B0604020202020204" pitchFamily="34" charset="0"/>
              <a:buChar char="•"/>
            </a:pPr>
            <a:r>
              <a:rPr lang="en-GB" altLang="en-US" sz="2000">
                <a:solidFill>
                  <a:srgbClr val="000066"/>
                </a:solidFill>
                <a:latin typeface="Calibri" panose="020F0502020204030204" pitchFamily="34" charset="0"/>
                <a:cs typeface="Calibri" panose="020F0502020204030204" pitchFamily="34" charset="0"/>
              </a:rPr>
              <a:t>have self-closing hooks</a:t>
            </a:r>
          </a:p>
          <a:p>
            <a:pPr lvl="1" algn="just">
              <a:spcBef>
                <a:spcPct val="0"/>
              </a:spcBef>
              <a:buFont typeface="Arial" panose="020B0604020202020204" pitchFamily="34" charset="0"/>
              <a:buChar char="•"/>
            </a:pPr>
            <a:r>
              <a:rPr lang="en-GB" altLang="en-US" sz="2000">
                <a:solidFill>
                  <a:srgbClr val="000066"/>
                </a:solidFill>
                <a:latin typeface="Calibri" panose="020F0502020204030204" pitchFamily="34" charset="0"/>
                <a:cs typeface="Calibri" panose="020F0502020204030204" pitchFamily="34" charset="0"/>
              </a:rPr>
              <a:t>have overload indicator flag embedded in the stitching</a:t>
            </a:r>
          </a:p>
          <a:p>
            <a:pPr lvl="1" algn="just">
              <a:spcBef>
                <a:spcPct val="0"/>
              </a:spcBef>
              <a:buFont typeface="Arial" panose="020B0604020202020204" pitchFamily="34" charset="0"/>
              <a:buChar char="•"/>
            </a:pPr>
            <a:r>
              <a:rPr lang="en-GB" altLang="en-US" sz="2000">
                <a:solidFill>
                  <a:srgbClr val="000066"/>
                </a:solidFill>
                <a:latin typeface="Calibri" panose="020F0502020204030204" pitchFamily="34" charset="0"/>
                <a:cs typeface="Calibri" panose="020F0502020204030204" pitchFamily="34" charset="0"/>
              </a:rPr>
              <a:t>be manufactured after 2000</a:t>
            </a:r>
          </a:p>
          <a:p>
            <a:pPr algn="just">
              <a:spcBef>
                <a:spcPct val="0"/>
              </a:spcBef>
              <a:buFontTx/>
              <a:buNone/>
            </a:pPr>
            <a:endParaRPr lang="en-US" altLang="en-US" sz="2000" i="1">
              <a:solidFill>
                <a:srgbClr val="002060"/>
              </a:solidFill>
              <a:latin typeface="Arial" panose="020B0604020202020204" pitchFamily="34" charset="0"/>
              <a:cs typeface="Arial" panose="020B0604020202020204" pitchFamily="34" charset="0"/>
            </a:endParaRPr>
          </a:p>
        </p:txBody>
      </p:sp>
      <p:pic>
        <p:nvPicPr>
          <p:cNvPr id="26627" name="Picture 2">
            <a:extLst>
              <a:ext uri="{FF2B5EF4-FFF2-40B4-BE49-F238E27FC236}">
                <a16:creationId xmlns:a16="http://schemas.microsoft.com/office/drawing/2014/main" id="{308CC1AE-4D49-0F5B-CA85-D3B71E2C5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a:extLst>
              <a:ext uri="{FF2B5EF4-FFF2-40B4-BE49-F238E27FC236}">
                <a16:creationId xmlns:a16="http://schemas.microsoft.com/office/drawing/2014/main" id="{7B0981CF-F911-2F09-2FF6-97D07CA1E8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5" y="3429000"/>
            <a:ext cx="1558925"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a:extLst>
              <a:ext uri="{FF2B5EF4-FFF2-40B4-BE49-F238E27FC236}">
                <a16:creationId xmlns:a16="http://schemas.microsoft.com/office/drawing/2014/main" id="{ABE94684-2142-FCB1-2C67-1D9C383C97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4850" y="3298825"/>
            <a:ext cx="181610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6">
            <a:extLst>
              <a:ext uri="{FF2B5EF4-FFF2-40B4-BE49-F238E27FC236}">
                <a16:creationId xmlns:a16="http://schemas.microsoft.com/office/drawing/2014/main" id="{AE5B6A38-9728-23F1-95AE-47260CFBDCF3}"/>
              </a:ext>
            </a:extLst>
          </p:cNvPr>
          <p:cNvSpPr txBox="1">
            <a:spLocks noChangeArrowheads="1"/>
          </p:cNvSpPr>
          <p:nvPr/>
        </p:nvSpPr>
        <p:spPr bwMode="auto">
          <a:xfrm>
            <a:off x="606425" y="334963"/>
            <a:ext cx="8215313"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800" b="1">
                <a:solidFill>
                  <a:srgbClr val="002060"/>
                </a:solidFill>
                <a:latin typeface="Arial" panose="020B0604020202020204" pitchFamily="34" charset="0"/>
                <a:cs typeface="Arial" panose="020B0604020202020204" pitchFamily="34" charset="0"/>
              </a:rPr>
              <a:t>Safety equipment</a:t>
            </a:r>
          </a:p>
          <a:p>
            <a:pPr algn="just">
              <a:spcBef>
                <a:spcPct val="50000"/>
              </a:spcBef>
              <a:buFontTx/>
              <a:buNone/>
            </a:pPr>
            <a:r>
              <a:rPr lang="hr-HR" altLang="en-US" sz="2000" b="1" i="1">
                <a:solidFill>
                  <a:srgbClr val="000066"/>
                </a:solidFill>
                <a:latin typeface="Arial" panose="020B0604020202020204" pitchFamily="34" charset="0"/>
                <a:cs typeface="Arial" panose="020B0604020202020204" pitchFamily="34" charset="0"/>
              </a:rPr>
              <a:t>LIfebuoy</a:t>
            </a:r>
            <a:endParaRPr lang="en-US" altLang="en-US" sz="2000" b="1" i="1">
              <a:solidFill>
                <a:srgbClr val="000066"/>
              </a:solidFill>
              <a:latin typeface="Arial" panose="020B0604020202020204" pitchFamily="34" charset="0"/>
              <a:cs typeface="Arial" panose="020B0604020202020204" pitchFamily="34" charset="0"/>
            </a:endParaRPr>
          </a:p>
          <a:p>
            <a:pPr algn="just">
              <a:spcBef>
                <a:spcPct val="0"/>
              </a:spcBef>
              <a:buFontTx/>
              <a:buNone/>
            </a:pPr>
            <a:endParaRPr lang="hr-HR" altLang="en-US" sz="2000">
              <a:solidFill>
                <a:srgbClr val="000066"/>
              </a:solidFill>
              <a:latin typeface="Calibri" panose="020F0502020204030204" pitchFamily="34" charset="0"/>
            </a:endParaRPr>
          </a:p>
          <a:p>
            <a:pPr algn="just">
              <a:spcBef>
                <a:spcPct val="0"/>
              </a:spcBef>
              <a:buFontTx/>
              <a:buNone/>
            </a:pPr>
            <a:r>
              <a:rPr lang="en-US" altLang="en-US" sz="2000">
                <a:solidFill>
                  <a:srgbClr val="000066"/>
                </a:solidFill>
                <a:latin typeface="Calibri" panose="020F0502020204030204" pitchFamily="34" charset="0"/>
              </a:rPr>
              <a:t>A lifebuoy with:</a:t>
            </a:r>
          </a:p>
          <a:p>
            <a:pPr algn="just">
              <a:spcBef>
                <a:spcPct val="0"/>
              </a:spcBef>
            </a:pPr>
            <a:r>
              <a:rPr lang="en-US" altLang="en-US" sz="2000">
                <a:solidFill>
                  <a:srgbClr val="000066"/>
                </a:solidFill>
                <a:latin typeface="Calibri" panose="020F0502020204030204" pitchFamily="34" charset="0"/>
              </a:rPr>
              <a:t>A self-igniting light</a:t>
            </a:r>
          </a:p>
          <a:p>
            <a:pPr algn="just">
              <a:spcBef>
                <a:spcPct val="0"/>
              </a:spcBef>
            </a:pPr>
            <a:r>
              <a:rPr lang="en-US" altLang="en-US" sz="2000">
                <a:solidFill>
                  <a:srgbClr val="000066"/>
                </a:solidFill>
                <a:latin typeface="Calibri" panose="020F0502020204030204" pitchFamily="34" charset="0"/>
              </a:rPr>
              <a:t>a whistle</a:t>
            </a:r>
          </a:p>
          <a:p>
            <a:pPr algn="just">
              <a:spcBef>
                <a:spcPct val="0"/>
              </a:spcBef>
            </a:pPr>
            <a:r>
              <a:rPr lang="en-US" altLang="en-US" sz="2000">
                <a:solidFill>
                  <a:srgbClr val="000066"/>
                </a:solidFill>
                <a:latin typeface="Calibri" panose="020F0502020204030204" pitchFamily="34" charset="0"/>
              </a:rPr>
              <a:t>a drogue</a:t>
            </a:r>
          </a:p>
          <a:p>
            <a:pPr algn="just">
              <a:spcBef>
                <a:spcPct val="0"/>
              </a:spcBef>
            </a:pPr>
            <a:r>
              <a:rPr lang="en-US" altLang="en-US" sz="2000">
                <a:solidFill>
                  <a:srgbClr val="000066"/>
                </a:solidFill>
                <a:latin typeface="Calibri" panose="020F0502020204030204" pitchFamily="34" charset="0"/>
              </a:rPr>
              <a:t>within reach of the helmsman and ready for immediate use</a:t>
            </a:r>
          </a:p>
          <a:p>
            <a:pPr algn="just">
              <a:spcBef>
                <a:spcPct val="0"/>
              </a:spcBef>
              <a:buFontTx/>
              <a:buNone/>
            </a:pPr>
            <a:endParaRPr lang="en-US" altLang="en-US" sz="2000" i="1">
              <a:solidFill>
                <a:srgbClr val="002060"/>
              </a:solidFill>
              <a:latin typeface="Arial" panose="020B0604020202020204" pitchFamily="34" charset="0"/>
              <a:cs typeface="Arial" panose="020B0604020202020204" pitchFamily="34" charset="0"/>
            </a:endParaRPr>
          </a:p>
        </p:txBody>
      </p:sp>
      <p:pic>
        <p:nvPicPr>
          <p:cNvPr id="2" name="Immagine 9" descr="Immagine che contiene boa, oggetto da esterni, clipart&#10;&#10;Descrizione generata automaticamente">
            <a:extLst>
              <a:ext uri="{FF2B5EF4-FFF2-40B4-BE49-F238E27FC236}">
                <a16:creationId xmlns:a16="http://schemas.microsoft.com/office/drawing/2014/main" id="{8A5B44C2-F2D8-C909-6C13-D199ACE35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0" y="3308350"/>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a:extLst>
              <a:ext uri="{FF2B5EF4-FFF2-40B4-BE49-F238E27FC236}">
                <a16:creationId xmlns:a16="http://schemas.microsoft.com/office/drawing/2014/main" id="{DBDC8433-632B-4284-F69C-209139733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338" y="3390900"/>
            <a:ext cx="11938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7">
            <a:extLst>
              <a:ext uri="{FF2B5EF4-FFF2-40B4-BE49-F238E27FC236}">
                <a16:creationId xmlns:a16="http://schemas.microsoft.com/office/drawing/2014/main" id="{30B54710-665F-5130-FEF3-ADE478C4E8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725" y="3346450"/>
            <a:ext cx="2005013"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
            <a:extLst>
              <a:ext uri="{FF2B5EF4-FFF2-40B4-BE49-F238E27FC236}">
                <a16:creationId xmlns:a16="http://schemas.microsoft.com/office/drawing/2014/main" id="{FBC61DDC-D981-E2A5-A7F3-9353B8D9FE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6">
            <a:extLst>
              <a:ext uri="{FF2B5EF4-FFF2-40B4-BE49-F238E27FC236}">
                <a16:creationId xmlns:a16="http://schemas.microsoft.com/office/drawing/2014/main" id="{F6378B76-D419-6C8D-CE7F-5EF585DEFE75}"/>
              </a:ext>
            </a:extLst>
          </p:cNvPr>
          <p:cNvSpPr txBox="1">
            <a:spLocks noChangeArrowheads="1"/>
          </p:cNvSpPr>
          <p:nvPr/>
        </p:nvSpPr>
        <p:spPr bwMode="auto">
          <a:xfrm>
            <a:off x="606425" y="334963"/>
            <a:ext cx="8215313" cy="2216150"/>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defRPr/>
            </a:pPr>
            <a:r>
              <a:rPr lang="en-US" altLang="en-US" sz="2800" b="1" dirty="0">
                <a:solidFill>
                  <a:srgbClr val="002060"/>
                </a:solidFill>
                <a:latin typeface="Arial" panose="020B0604020202020204" pitchFamily="34" charset="0"/>
                <a:cs typeface="Arial" panose="020B0604020202020204" pitchFamily="34" charset="0"/>
              </a:rPr>
              <a:t>Safety equipment</a:t>
            </a:r>
          </a:p>
          <a:p>
            <a:pPr algn="just">
              <a:spcBef>
                <a:spcPct val="50000"/>
              </a:spcBef>
              <a:buFontTx/>
              <a:buNone/>
              <a:defRPr/>
            </a:pPr>
            <a:r>
              <a:rPr lang="en-US" altLang="en-US" sz="2000" b="1" i="1" dirty="0">
                <a:solidFill>
                  <a:srgbClr val="000066"/>
                </a:solidFill>
                <a:latin typeface="Arial" panose="020B0604020202020204" pitchFamily="34" charset="0"/>
                <a:cs typeface="Arial" panose="020B0604020202020204" pitchFamily="34" charset="0"/>
              </a:rPr>
              <a:t>Heaving line</a:t>
            </a:r>
          </a:p>
          <a:p>
            <a:pPr algn="just">
              <a:spcBef>
                <a:spcPct val="0"/>
              </a:spcBef>
              <a:buFontTx/>
              <a:buNone/>
              <a:defRPr/>
            </a:pPr>
            <a:endParaRPr lang="en-US" altLang="en-US" sz="2000" dirty="0">
              <a:solidFill>
                <a:srgbClr val="000066"/>
              </a:solidFill>
              <a:latin typeface="Calibri" panose="020F0502020204030204" pitchFamily="34" charset="0"/>
            </a:endParaRPr>
          </a:p>
          <a:p>
            <a:pPr marL="342900" indent="-342900" algn="just">
              <a:spcBef>
                <a:spcPct val="0"/>
              </a:spcBef>
              <a:defRPr/>
            </a:pPr>
            <a:r>
              <a:rPr lang="en-US" altLang="en-US" sz="2000" dirty="0">
                <a:solidFill>
                  <a:srgbClr val="000066"/>
                </a:solidFill>
                <a:latin typeface="Calibri" panose="020F0502020204030204" pitchFamily="34" charset="0"/>
              </a:rPr>
              <a:t>A heaving line, no less than 6 mm (1/4")diameter, 15 - 25 m (50 - 75’) long, readily accessible to cockpit</a:t>
            </a:r>
          </a:p>
          <a:p>
            <a:pPr algn="just">
              <a:spcBef>
                <a:spcPct val="0"/>
              </a:spcBef>
              <a:buFontTx/>
              <a:buNone/>
              <a:defRPr/>
            </a:pPr>
            <a:endParaRPr lang="en-US" altLang="en-US" sz="2000" i="1" dirty="0">
              <a:solidFill>
                <a:srgbClr val="002060"/>
              </a:solidFill>
              <a:latin typeface="Arial" panose="020B0604020202020204" pitchFamily="34" charset="0"/>
              <a:cs typeface="Arial" panose="020B0604020202020204" pitchFamily="34" charset="0"/>
            </a:endParaRPr>
          </a:p>
        </p:txBody>
      </p:sp>
      <p:pic>
        <p:nvPicPr>
          <p:cNvPr id="5" name="Immagine 3">
            <a:extLst>
              <a:ext uri="{FF2B5EF4-FFF2-40B4-BE49-F238E27FC236}">
                <a16:creationId xmlns:a16="http://schemas.microsoft.com/office/drawing/2014/main" id="{AD837EC4-D2E0-ED01-1255-75E549771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950" y="3225800"/>
            <a:ext cx="26082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a:extLst>
              <a:ext uri="{FF2B5EF4-FFF2-40B4-BE49-F238E27FC236}">
                <a16:creationId xmlns:a16="http://schemas.microsoft.com/office/drawing/2014/main" id="{26EA8227-D925-0CFA-B096-035148621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a:extLst>
              <a:ext uri="{FF2B5EF4-FFF2-40B4-BE49-F238E27FC236}">
                <a16:creationId xmlns:a16="http://schemas.microsoft.com/office/drawing/2014/main" id="{B28A8754-0362-69C3-3305-838C80E49187}"/>
              </a:ext>
            </a:extLst>
          </p:cNvPr>
          <p:cNvSpPr txBox="1">
            <a:spLocks noChangeArrowheads="1"/>
          </p:cNvSpPr>
          <p:nvPr/>
        </p:nvSpPr>
        <p:spPr bwMode="auto">
          <a:xfrm>
            <a:off x="606425" y="334963"/>
            <a:ext cx="4640263" cy="4832350"/>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800100"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defRPr/>
            </a:pPr>
            <a:r>
              <a:rPr lang="en-US" altLang="en-US" sz="2800" b="1" dirty="0">
                <a:solidFill>
                  <a:srgbClr val="002060"/>
                </a:solidFill>
                <a:latin typeface="Arial" panose="020B0604020202020204" pitchFamily="34" charset="0"/>
                <a:cs typeface="Arial" panose="020B0604020202020204" pitchFamily="34" charset="0"/>
              </a:rPr>
              <a:t>Safety equipment</a:t>
            </a:r>
          </a:p>
          <a:p>
            <a:pPr algn="just">
              <a:spcBef>
                <a:spcPct val="50000"/>
              </a:spcBef>
              <a:buFontTx/>
              <a:buNone/>
              <a:defRPr/>
            </a:pPr>
            <a:endParaRPr lang="en-US" altLang="en-US" sz="2000" b="1" i="1" dirty="0">
              <a:solidFill>
                <a:srgbClr val="000066"/>
              </a:solidFill>
              <a:latin typeface="Arial" panose="020B0604020202020204" pitchFamily="34" charset="0"/>
              <a:cs typeface="Arial" panose="020B0604020202020204" pitchFamily="34" charset="0"/>
            </a:endParaRPr>
          </a:p>
          <a:p>
            <a:pPr algn="just">
              <a:spcBef>
                <a:spcPct val="50000"/>
              </a:spcBef>
              <a:buFontTx/>
              <a:buNone/>
              <a:defRPr/>
            </a:pPr>
            <a:r>
              <a:rPr lang="en-US" altLang="en-US" sz="2000" b="1" i="1" dirty="0">
                <a:solidFill>
                  <a:srgbClr val="000066"/>
                </a:solidFill>
                <a:latin typeface="Arial" panose="020B0604020202020204" pitchFamily="34" charset="0"/>
                <a:cs typeface="Arial" panose="020B0604020202020204" pitchFamily="34" charset="0"/>
              </a:rPr>
              <a:t>Recovery sling</a:t>
            </a:r>
          </a:p>
          <a:p>
            <a:pPr algn="just">
              <a:spcBef>
                <a:spcPct val="0"/>
              </a:spcBef>
              <a:buFontTx/>
              <a:buNone/>
              <a:defRPr/>
            </a:pPr>
            <a:endParaRPr lang="en-US" altLang="en-US" sz="2000" dirty="0">
              <a:solidFill>
                <a:srgbClr val="000066"/>
              </a:solidFill>
              <a:latin typeface="Calibri" panose="020F0502020204030204" pitchFamily="34" charset="0"/>
            </a:endParaRPr>
          </a:p>
          <a:p>
            <a:pPr marL="342900" indent="-342900" algn="just">
              <a:spcBef>
                <a:spcPct val="0"/>
              </a:spcBef>
              <a:defRPr/>
            </a:pPr>
            <a:r>
              <a:rPr lang="en-US" altLang="en-US" sz="2000" dirty="0">
                <a:solidFill>
                  <a:srgbClr val="000066"/>
                </a:solidFill>
                <a:latin typeface="Calibri" panose="020F0502020204030204" pitchFamily="34" charset="0"/>
              </a:rPr>
              <a:t>A recovery sling which includes a:</a:t>
            </a:r>
            <a:br>
              <a:rPr lang="en-US" altLang="en-US" sz="2000" dirty="0">
                <a:solidFill>
                  <a:srgbClr val="000066"/>
                </a:solidFill>
                <a:latin typeface="Calibri" panose="020F0502020204030204" pitchFamily="34" charset="0"/>
              </a:rPr>
            </a:br>
            <a:endParaRPr lang="en-US" altLang="en-US" sz="2000" dirty="0">
              <a:solidFill>
                <a:srgbClr val="000066"/>
              </a:solidFill>
              <a:latin typeface="Calibri" panose="020F0502020204030204" pitchFamily="34" charset="0"/>
            </a:endParaRPr>
          </a:p>
          <a:p>
            <a:pPr lvl="1" algn="just">
              <a:spcBef>
                <a:spcPct val="0"/>
              </a:spcBef>
              <a:buFont typeface="Courier New" panose="02070309020205020404" pitchFamily="49" charset="0"/>
              <a:buChar char="o"/>
              <a:defRPr/>
            </a:pPr>
            <a:r>
              <a:rPr lang="en-US" altLang="en-US" sz="2000" dirty="0">
                <a:solidFill>
                  <a:srgbClr val="000066"/>
                </a:solidFill>
                <a:latin typeface="Calibri" panose="020F0502020204030204" pitchFamily="34" charset="0"/>
              </a:rPr>
              <a:t>buoyant line of length no less than the shorter of 4 times LOA or 36m (120’)</a:t>
            </a:r>
          </a:p>
          <a:p>
            <a:pPr lvl="1" algn="just">
              <a:spcBef>
                <a:spcPct val="0"/>
              </a:spcBef>
              <a:buFont typeface="Courier New" panose="02070309020205020404" pitchFamily="49" charset="0"/>
              <a:buChar char="o"/>
              <a:defRPr/>
            </a:pPr>
            <a:r>
              <a:rPr lang="en-US" altLang="en-US" sz="2000" dirty="0">
                <a:solidFill>
                  <a:srgbClr val="000066"/>
                </a:solidFill>
                <a:latin typeface="Calibri" panose="020F0502020204030204" pitchFamily="34" charset="0"/>
              </a:rPr>
              <a:t>buoyancy section (horseshoe) with no less than 90 N (20#) buoyancy</a:t>
            </a:r>
          </a:p>
          <a:p>
            <a:pPr lvl="1" algn="just">
              <a:spcBef>
                <a:spcPct val="0"/>
              </a:spcBef>
              <a:buFont typeface="Courier New" panose="02070309020205020404" pitchFamily="49" charset="0"/>
              <a:buChar char="o"/>
              <a:defRPr/>
            </a:pPr>
            <a:r>
              <a:rPr lang="en-US" altLang="en-US" sz="2000" dirty="0">
                <a:solidFill>
                  <a:srgbClr val="000066"/>
                </a:solidFill>
                <a:latin typeface="Calibri" panose="020F0502020204030204" pitchFamily="34" charset="0"/>
              </a:rPr>
              <a:t>minimum strength capable to hoist a crewmember aboard</a:t>
            </a:r>
          </a:p>
          <a:p>
            <a:pPr algn="just">
              <a:spcBef>
                <a:spcPct val="0"/>
              </a:spcBef>
              <a:buFontTx/>
              <a:buNone/>
              <a:defRPr/>
            </a:pPr>
            <a:endParaRPr lang="en-US" altLang="en-US" sz="2000" i="1" dirty="0">
              <a:solidFill>
                <a:srgbClr val="002060"/>
              </a:solidFill>
              <a:latin typeface="Arial" panose="020B0604020202020204" pitchFamily="34" charset="0"/>
              <a:cs typeface="Arial" panose="020B0604020202020204" pitchFamily="34" charset="0"/>
            </a:endParaRPr>
          </a:p>
        </p:txBody>
      </p:sp>
      <p:pic>
        <p:nvPicPr>
          <p:cNvPr id="2" name="Immagine 2" descr="Immagine che contiene testo, giallo&#10;&#10;Descrizione generata automaticamente">
            <a:extLst>
              <a:ext uri="{FF2B5EF4-FFF2-40B4-BE49-F238E27FC236}">
                <a16:creationId xmlns:a16="http://schemas.microsoft.com/office/drawing/2014/main" id="{F9C390BD-4926-A57B-C5CA-0BDFA9359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075" y="200025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a:extLst>
              <a:ext uri="{FF2B5EF4-FFF2-40B4-BE49-F238E27FC236}">
                <a16:creationId xmlns:a16="http://schemas.microsoft.com/office/drawing/2014/main" id="{D6671D4D-2FA4-7508-FD99-706C8F012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6">
            <a:extLst>
              <a:ext uri="{FF2B5EF4-FFF2-40B4-BE49-F238E27FC236}">
                <a16:creationId xmlns:a16="http://schemas.microsoft.com/office/drawing/2014/main" id="{285E5361-CA71-ECA0-7EC8-2ED602810418}"/>
              </a:ext>
            </a:extLst>
          </p:cNvPr>
          <p:cNvSpPr txBox="1">
            <a:spLocks noChangeArrowheads="1"/>
          </p:cNvSpPr>
          <p:nvPr/>
        </p:nvSpPr>
        <p:spPr bwMode="auto">
          <a:xfrm>
            <a:off x="606425" y="334963"/>
            <a:ext cx="8215313"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800100"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800" b="1">
                <a:solidFill>
                  <a:srgbClr val="002060"/>
                </a:solidFill>
                <a:latin typeface="Arial" panose="020B0604020202020204" pitchFamily="34" charset="0"/>
                <a:cs typeface="Arial" panose="020B0604020202020204" pitchFamily="34" charset="0"/>
              </a:rPr>
              <a:t>Safety equipment</a:t>
            </a:r>
          </a:p>
          <a:p>
            <a:pPr algn="just">
              <a:spcBef>
                <a:spcPct val="50000"/>
              </a:spcBef>
              <a:buFontTx/>
              <a:buNone/>
            </a:pPr>
            <a:r>
              <a:rPr lang="en-US" altLang="en-US" sz="2000" b="1" i="1">
                <a:solidFill>
                  <a:srgbClr val="000066"/>
                </a:solidFill>
                <a:latin typeface="Arial" panose="020B0604020202020204" pitchFamily="34" charset="0"/>
                <a:cs typeface="Arial" panose="020B0604020202020204" pitchFamily="34" charset="0"/>
              </a:rPr>
              <a:t>Lifelines</a:t>
            </a:r>
          </a:p>
          <a:p>
            <a:pPr algn="just">
              <a:spcBef>
                <a:spcPct val="0"/>
              </a:spcBef>
            </a:pPr>
            <a:r>
              <a:rPr lang="en-US" altLang="en-US" sz="2000">
                <a:solidFill>
                  <a:srgbClr val="000066"/>
                </a:solidFill>
                <a:latin typeface="Calibri" panose="020F0502020204030204" pitchFamily="34" charset="0"/>
              </a:rPr>
              <a:t>Lifelines of stranded stainless-steel wire (Min. 4 mm 8.5&lt;LOA≤13; Min.5 mm LOA&gt;13 m)</a:t>
            </a:r>
          </a:p>
          <a:p>
            <a:pPr algn="just">
              <a:spcBef>
                <a:spcPct val="0"/>
              </a:spcBef>
            </a:pPr>
            <a:r>
              <a:rPr lang="en-US" altLang="en-US" sz="2000">
                <a:solidFill>
                  <a:srgbClr val="000066"/>
                </a:solidFill>
                <a:latin typeface="Calibri" panose="020F0502020204030204" pitchFamily="34" charset="0"/>
              </a:rPr>
              <a:t> Dyneema lifelines are not allowed</a:t>
            </a:r>
          </a:p>
          <a:p>
            <a:pPr algn="just">
              <a:spcBef>
                <a:spcPct val="0"/>
              </a:spcBef>
            </a:pPr>
            <a:r>
              <a:rPr lang="en-US" altLang="en-US" sz="2000">
                <a:solidFill>
                  <a:srgbClr val="000066"/>
                </a:solidFill>
                <a:latin typeface="Calibri" panose="020F0502020204030204" pitchFamily="34" charset="0"/>
              </a:rPr>
              <a:t>When a deflecting force of 4 kg is applied to a lifeline at the mid-point of the longest span between supports that are aft of the mast, the deflection shall not exceed:</a:t>
            </a:r>
          </a:p>
          <a:p>
            <a:pPr lvl="1" algn="just">
              <a:spcBef>
                <a:spcPct val="0"/>
              </a:spcBef>
              <a:buFont typeface="Arial" panose="020B0604020202020204" pitchFamily="34" charset="0"/>
              <a:buChar char="•"/>
            </a:pPr>
            <a:r>
              <a:rPr lang="en-US" altLang="en-US" sz="2000">
                <a:solidFill>
                  <a:srgbClr val="000066"/>
                </a:solidFill>
                <a:latin typeface="Calibri" panose="020F0502020204030204" pitchFamily="34" charset="0"/>
              </a:rPr>
              <a:t>50 mm (2”) for an upper or single lifeline</a:t>
            </a:r>
          </a:p>
          <a:p>
            <a:pPr lvl="1" algn="just">
              <a:spcBef>
                <a:spcPct val="0"/>
              </a:spcBef>
              <a:buFont typeface="Arial" panose="020B0604020202020204" pitchFamily="34" charset="0"/>
              <a:buChar char="•"/>
            </a:pPr>
            <a:r>
              <a:rPr lang="en-US" altLang="en-US" sz="2000">
                <a:solidFill>
                  <a:srgbClr val="000066"/>
                </a:solidFill>
                <a:latin typeface="Calibri" panose="020F0502020204030204" pitchFamily="34" charset="0"/>
              </a:rPr>
              <a:t>120 mm (4 ¾”) for an intermediate lifeline</a:t>
            </a:r>
          </a:p>
          <a:p>
            <a:pPr lvl="1" algn="just">
              <a:spcBef>
                <a:spcPct val="0"/>
              </a:spcBef>
              <a:buFont typeface="Arial" panose="020B0604020202020204" pitchFamily="34" charset="0"/>
              <a:buChar char="•"/>
            </a:pPr>
            <a:r>
              <a:rPr lang="en-US" altLang="en-US" sz="2000">
                <a:solidFill>
                  <a:srgbClr val="000066"/>
                </a:solidFill>
                <a:latin typeface="Calibri" panose="020F0502020204030204" pitchFamily="34" charset="0"/>
              </a:rPr>
              <a:t>Stainless steel lifelines shall be uncoated</a:t>
            </a:r>
          </a:p>
          <a:p>
            <a:pPr lvl="1" algn="just">
              <a:spcBef>
                <a:spcPct val="0"/>
              </a:spcBef>
              <a:buFont typeface="Arial" panose="020B0604020202020204" pitchFamily="34" charset="0"/>
              <a:buChar char="•"/>
            </a:pPr>
            <a:r>
              <a:rPr lang="en-US" altLang="en-US" sz="2000">
                <a:solidFill>
                  <a:srgbClr val="000066"/>
                </a:solidFill>
                <a:latin typeface="Calibri" panose="020F0502020204030204" pitchFamily="34" charset="0"/>
              </a:rPr>
              <a:t>A lanyard of synthetic rope may be used </a:t>
            </a:r>
          </a:p>
          <a:p>
            <a:pPr lvl="1" algn="just">
              <a:spcBef>
                <a:spcPct val="0"/>
              </a:spcBef>
              <a:buFontTx/>
              <a:buNone/>
            </a:pPr>
            <a:r>
              <a:rPr lang="en-US" altLang="en-US" sz="2000">
                <a:solidFill>
                  <a:srgbClr val="000066"/>
                </a:solidFill>
                <a:latin typeface="Calibri" panose="020F0502020204030204" pitchFamily="34" charset="0"/>
              </a:rPr>
              <a:t>to secure lifelines provided the gap it</a:t>
            </a:r>
          </a:p>
          <a:p>
            <a:pPr lvl="1" algn="just">
              <a:spcBef>
                <a:spcPct val="0"/>
              </a:spcBef>
              <a:buFontTx/>
              <a:buNone/>
            </a:pPr>
            <a:r>
              <a:rPr lang="en-US" altLang="en-US" sz="2000">
                <a:solidFill>
                  <a:srgbClr val="000066"/>
                </a:solidFill>
                <a:latin typeface="Calibri" panose="020F0502020204030204" pitchFamily="34" charset="0"/>
              </a:rPr>
              <a:t>closes does not exceed 100 mm</a:t>
            </a:r>
          </a:p>
          <a:p>
            <a:pPr algn="just">
              <a:spcBef>
                <a:spcPct val="0"/>
              </a:spcBef>
              <a:buFontTx/>
              <a:buNone/>
            </a:pPr>
            <a:endParaRPr lang="en-US" altLang="en-US" sz="2000" i="1">
              <a:solidFill>
                <a:srgbClr val="002060"/>
              </a:solidFill>
              <a:latin typeface="Arial" panose="020B0604020202020204" pitchFamily="34" charset="0"/>
              <a:cs typeface="Arial" panose="020B0604020202020204" pitchFamily="34" charset="0"/>
            </a:endParaRPr>
          </a:p>
        </p:txBody>
      </p:sp>
      <p:pic>
        <p:nvPicPr>
          <p:cNvPr id="3" name="Immagine 2" descr="Immagine che contiene acqua, esterni&#10;&#10;Descrizione generata automaticamente">
            <a:extLst>
              <a:ext uri="{FF2B5EF4-FFF2-40B4-BE49-F238E27FC236}">
                <a16:creationId xmlns:a16="http://schemas.microsoft.com/office/drawing/2014/main" id="{8E90697F-164D-43A6-1745-62C388872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2992438"/>
            <a:ext cx="2581275"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a:extLst>
              <a:ext uri="{FF2B5EF4-FFF2-40B4-BE49-F238E27FC236}">
                <a16:creationId xmlns:a16="http://schemas.microsoft.com/office/drawing/2014/main" id="{1E86EC68-755B-C8FE-78F4-5E21339A4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a:extLst>
              <a:ext uri="{FF2B5EF4-FFF2-40B4-BE49-F238E27FC236}">
                <a16:creationId xmlns:a16="http://schemas.microsoft.com/office/drawing/2014/main" id="{C7C872AB-E3F1-B6CB-198F-73CEB3FD8EE5}"/>
              </a:ext>
            </a:extLst>
          </p:cNvPr>
          <p:cNvSpPr txBox="1">
            <a:spLocks noChangeArrowheads="1"/>
          </p:cNvSpPr>
          <p:nvPr/>
        </p:nvSpPr>
        <p:spPr bwMode="auto">
          <a:xfrm>
            <a:off x="506413" y="501650"/>
            <a:ext cx="6192837" cy="5754688"/>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800100"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defRPr/>
            </a:pPr>
            <a:r>
              <a:rPr lang="en-US" altLang="en-US" sz="2800" b="1" dirty="0">
                <a:solidFill>
                  <a:srgbClr val="002060"/>
                </a:solidFill>
                <a:latin typeface="Arial" panose="020B0604020202020204" pitchFamily="34" charset="0"/>
                <a:cs typeface="Arial" panose="020B0604020202020204" pitchFamily="34" charset="0"/>
              </a:rPr>
              <a:t>Safety equipment</a:t>
            </a:r>
          </a:p>
          <a:p>
            <a:pPr algn="just">
              <a:spcBef>
                <a:spcPct val="50000"/>
              </a:spcBef>
              <a:buFontTx/>
              <a:buNone/>
              <a:defRPr/>
            </a:pPr>
            <a:r>
              <a:rPr lang="en-US" altLang="en-US" sz="2000" b="1" i="1" dirty="0">
                <a:solidFill>
                  <a:srgbClr val="000066"/>
                </a:solidFill>
                <a:latin typeface="Arial" panose="020B0604020202020204" pitchFamily="34" charset="0"/>
                <a:cs typeface="Arial" panose="020B0604020202020204" pitchFamily="34" charset="0"/>
              </a:rPr>
              <a:t>Jackstays</a:t>
            </a:r>
          </a:p>
          <a:p>
            <a:pPr algn="just">
              <a:spcBef>
                <a:spcPct val="50000"/>
              </a:spcBef>
              <a:buFontTx/>
              <a:buNone/>
              <a:defRPr/>
            </a:pPr>
            <a:r>
              <a:rPr lang="en-US" altLang="en-US" sz="2000" b="1" i="1" dirty="0">
                <a:solidFill>
                  <a:srgbClr val="000066"/>
                </a:solidFill>
                <a:latin typeface="Arial" panose="020B0604020202020204" pitchFamily="34" charset="0"/>
                <a:cs typeface="Arial" panose="020B0604020202020204" pitchFamily="34" charset="0"/>
              </a:rPr>
              <a:t> </a:t>
            </a:r>
            <a:r>
              <a:rPr lang="en-US" altLang="en-US" sz="2000" dirty="0">
                <a:solidFill>
                  <a:srgbClr val="000066"/>
                </a:solidFill>
                <a:latin typeface="Calibri" panose="020F0502020204030204" pitchFamily="34" charset="0"/>
              </a:rPr>
              <a:t>Jackstays shall:</a:t>
            </a:r>
          </a:p>
          <a:p>
            <a:pPr lvl="1">
              <a:spcBef>
                <a:spcPct val="0"/>
              </a:spcBef>
              <a:buFont typeface="Arial" panose="020B0604020202020204" pitchFamily="34" charset="0"/>
              <a:buChar char="•"/>
              <a:defRPr/>
            </a:pPr>
            <a:r>
              <a:rPr lang="en-US" altLang="en-US" sz="2000" dirty="0">
                <a:solidFill>
                  <a:srgbClr val="000066"/>
                </a:solidFill>
                <a:latin typeface="Calibri" panose="020F0502020204030204" pitchFamily="34" charset="0"/>
              </a:rPr>
              <a:t>be independent on each side of the deck</a:t>
            </a:r>
          </a:p>
          <a:p>
            <a:pPr lvl="1">
              <a:spcBef>
                <a:spcPct val="0"/>
              </a:spcBef>
              <a:buFont typeface="Arial" panose="020B0604020202020204" pitchFamily="34" charset="0"/>
              <a:buChar char="•"/>
              <a:defRPr/>
            </a:pPr>
            <a:r>
              <a:rPr lang="en-US" altLang="en-US" sz="2000" dirty="0">
                <a:solidFill>
                  <a:srgbClr val="000066"/>
                </a:solidFill>
                <a:latin typeface="Calibri" panose="020F0502020204030204" pitchFamily="34" charset="0"/>
              </a:rPr>
              <a:t>enable a crewmember to move readily between the working areas on deck and the cockpit(s) with the minimum of clipping and unclipping operations</a:t>
            </a:r>
          </a:p>
          <a:p>
            <a:pPr lvl="1">
              <a:spcBef>
                <a:spcPct val="0"/>
              </a:spcBef>
              <a:buFont typeface="Arial" panose="020B0604020202020204" pitchFamily="34" charset="0"/>
              <a:buChar char="•"/>
              <a:defRPr/>
            </a:pPr>
            <a:r>
              <a:rPr lang="en-US" altLang="en-US" sz="2000" dirty="0">
                <a:solidFill>
                  <a:srgbClr val="000066"/>
                </a:solidFill>
                <a:latin typeface="Calibri" panose="020F0502020204030204" pitchFamily="34" charset="0"/>
              </a:rPr>
              <a:t>have a breaking strength of 2040 kg (4500#) and be uncoated and non sleeved stainless steel 1 x 19 wire of minimum diameter 5 mm (3/16”), webbing or HMPE rope</a:t>
            </a:r>
          </a:p>
          <a:p>
            <a:pPr marL="457200" lvl="1" indent="0">
              <a:spcBef>
                <a:spcPct val="0"/>
              </a:spcBef>
              <a:buFontTx/>
              <a:buNone/>
              <a:defRPr/>
            </a:pPr>
            <a:endParaRPr lang="en-US" altLang="en-US" sz="1000" dirty="0">
              <a:solidFill>
                <a:srgbClr val="000066"/>
              </a:solidFill>
              <a:latin typeface="Calibri" panose="020F0502020204030204" pitchFamily="34" charset="0"/>
            </a:endParaRPr>
          </a:p>
          <a:p>
            <a:pPr marL="457200" lvl="1" indent="0">
              <a:spcBef>
                <a:spcPct val="0"/>
              </a:spcBef>
              <a:buFontTx/>
              <a:buNone/>
              <a:defRPr/>
            </a:pPr>
            <a:r>
              <a:rPr lang="en-US" altLang="en-US" sz="2000" i="1" dirty="0">
                <a:solidFill>
                  <a:srgbClr val="000066"/>
                </a:solidFill>
                <a:latin typeface="Calibri" panose="020F0502020204030204" pitchFamily="34" charset="0"/>
              </a:rPr>
              <a:t>Jackstays need to be mounted on the deck for the offshore races only from the moment when the boat is leaving the dock. </a:t>
            </a:r>
          </a:p>
          <a:p>
            <a:pPr algn="just">
              <a:spcBef>
                <a:spcPct val="0"/>
              </a:spcBef>
              <a:buFontTx/>
              <a:buNone/>
              <a:defRPr/>
            </a:pPr>
            <a:endParaRPr lang="en-US" altLang="en-US" sz="2000" i="1" dirty="0">
              <a:solidFill>
                <a:srgbClr val="002060"/>
              </a:solidFill>
              <a:latin typeface="Arial" panose="020B0604020202020204" pitchFamily="34" charset="0"/>
              <a:cs typeface="Arial" panose="020B0604020202020204" pitchFamily="34" charset="0"/>
            </a:endParaRPr>
          </a:p>
        </p:txBody>
      </p:sp>
      <p:pic>
        <p:nvPicPr>
          <p:cNvPr id="2" name="Immagine 4">
            <a:extLst>
              <a:ext uri="{FF2B5EF4-FFF2-40B4-BE49-F238E27FC236}">
                <a16:creationId xmlns:a16="http://schemas.microsoft.com/office/drawing/2014/main" id="{893E46B5-4077-86EA-2D6C-412E74C4C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3450" y="1389063"/>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2">
            <a:extLst>
              <a:ext uri="{FF2B5EF4-FFF2-40B4-BE49-F238E27FC236}">
                <a16:creationId xmlns:a16="http://schemas.microsoft.com/office/drawing/2014/main" id="{E10F6652-6D9F-74AF-2B3D-745B7BD7C1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9300" y="3101975"/>
            <a:ext cx="1643063"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a:extLst>
              <a:ext uri="{FF2B5EF4-FFF2-40B4-BE49-F238E27FC236}">
                <a16:creationId xmlns:a16="http://schemas.microsoft.com/office/drawing/2014/main" id="{D75190E8-609C-16CA-9F8B-20BD139A4D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a:extLst>
              <a:ext uri="{FF2B5EF4-FFF2-40B4-BE49-F238E27FC236}">
                <a16:creationId xmlns:a16="http://schemas.microsoft.com/office/drawing/2014/main" id="{CC2C6FCD-7398-6EF0-024B-FDBE7B3E77BB}"/>
              </a:ext>
            </a:extLst>
          </p:cNvPr>
          <p:cNvSpPr txBox="1">
            <a:spLocks noChangeArrowheads="1"/>
          </p:cNvSpPr>
          <p:nvPr/>
        </p:nvSpPr>
        <p:spPr bwMode="auto">
          <a:xfrm>
            <a:off x="633413" y="530225"/>
            <a:ext cx="8085137" cy="4524375"/>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defRPr/>
            </a:pPr>
            <a:r>
              <a:rPr lang="en-US" altLang="en-US" sz="2800" b="1" dirty="0">
                <a:solidFill>
                  <a:srgbClr val="002060"/>
                </a:solidFill>
                <a:latin typeface="Arial" panose="020B0604020202020204" pitchFamily="34" charset="0"/>
                <a:cs typeface="Arial" panose="020B0604020202020204" pitchFamily="34" charset="0"/>
              </a:rPr>
              <a:t>What is needed to enter the championship?</a:t>
            </a:r>
          </a:p>
          <a:p>
            <a:pPr algn="just">
              <a:spcBef>
                <a:spcPct val="50000"/>
              </a:spcBef>
              <a:buFontTx/>
              <a:buNone/>
              <a:defRPr/>
            </a:pPr>
            <a:r>
              <a:rPr lang="en-US" altLang="en-US" sz="2000" b="1" i="1" dirty="0">
                <a:solidFill>
                  <a:srgbClr val="002060"/>
                </a:solidFill>
                <a:latin typeface="Arial" panose="020B0604020202020204" pitchFamily="34" charset="0"/>
                <a:cs typeface="Arial" panose="020B0604020202020204" pitchFamily="34" charset="0"/>
              </a:rPr>
              <a:t>All sails shall be measured</a:t>
            </a:r>
            <a:endParaRPr lang="en-US" altLang="en-US" sz="1600" b="1" i="1" dirty="0">
              <a:solidFill>
                <a:srgbClr val="002060"/>
              </a:solidFill>
              <a:latin typeface="Arial" panose="020B0604020202020204" pitchFamily="34" charset="0"/>
              <a:cs typeface="Arial" panose="020B0604020202020204" pitchFamily="34" charset="0"/>
            </a:endParaRPr>
          </a:p>
          <a:p>
            <a:pPr marL="457200" indent="-457200" algn="just">
              <a:spcBef>
                <a:spcPct val="50000"/>
              </a:spcBef>
              <a:defRPr/>
            </a:pPr>
            <a:r>
              <a:rPr lang="en-US" altLang="en-US" sz="1600" i="1" dirty="0">
                <a:solidFill>
                  <a:srgbClr val="000066"/>
                </a:solidFill>
                <a:latin typeface="Arial" panose="020B0604020202020204" pitchFamily="34" charset="0"/>
                <a:cs typeface="Arial" panose="020B0604020202020204" pitchFamily="34" charset="0"/>
              </a:rPr>
              <a:t>All sails (mainsails, headsails set on the forestay, headsails set flying,  symmetric and asymmetric spinnakers) shall be measured according to the IMS Rule. </a:t>
            </a:r>
            <a:endParaRPr lang="hr-HR" altLang="en-US" sz="1600" i="1" dirty="0">
              <a:solidFill>
                <a:srgbClr val="000066"/>
              </a:solidFill>
              <a:latin typeface="Arial" panose="020B0604020202020204" pitchFamily="34" charset="0"/>
              <a:cs typeface="Arial" panose="020B0604020202020204" pitchFamily="34" charset="0"/>
            </a:endParaRPr>
          </a:p>
          <a:p>
            <a:pPr marL="457200" indent="-457200" algn="just">
              <a:spcBef>
                <a:spcPct val="50000"/>
              </a:spcBef>
              <a:defRPr/>
            </a:pPr>
            <a:r>
              <a:rPr lang="en-US" altLang="en-US" sz="1600" i="1" dirty="0">
                <a:solidFill>
                  <a:srgbClr val="000066"/>
                </a:solidFill>
                <a:latin typeface="Arial" panose="020B0604020202020204" pitchFamily="34" charset="0"/>
                <a:cs typeface="Arial" panose="020B0604020202020204" pitchFamily="34" charset="0"/>
              </a:rPr>
              <a:t>Storm &amp; heavy weather sails shall be measured according to the WS Offshore Special Regulations (OSR). </a:t>
            </a:r>
          </a:p>
          <a:p>
            <a:pPr marL="457200" indent="-457200" algn="just">
              <a:spcBef>
                <a:spcPct val="50000"/>
              </a:spcBef>
              <a:defRPr/>
            </a:pPr>
            <a:r>
              <a:rPr lang="en-US" sz="1600" i="1" dirty="0">
                <a:solidFill>
                  <a:srgbClr val="000066"/>
                </a:solidFill>
                <a:latin typeface="Arial" panose="020B0604020202020204" pitchFamily="34" charset="0"/>
                <a:ea typeface="Calibri" panose="020F0502020204030204" pitchFamily="34" charset="0"/>
                <a:cs typeface="Arial" panose="020B0604020202020204" pitchFamily="34" charset="0"/>
              </a:rPr>
              <a:t>All sails shall have a measurement stamp or sticker with all required measurements clearly readable.</a:t>
            </a:r>
          </a:p>
          <a:p>
            <a:pPr marL="457200" indent="-457200" algn="just">
              <a:spcBef>
                <a:spcPct val="50000"/>
              </a:spcBef>
              <a:defRPr/>
            </a:pPr>
            <a:r>
              <a:rPr lang="en-US" sz="1600" i="1" dirty="0">
                <a:solidFill>
                  <a:srgbClr val="000066"/>
                </a:solidFill>
                <a:latin typeface="Arial" panose="020B0604020202020204" pitchFamily="34" charset="0"/>
                <a:ea typeface="Calibri" panose="020F0502020204030204" pitchFamily="34" charset="0"/>
                <a:cs typeface="Arial" panose="020B0604020202020204" pitchFamily="34" charset="0"/>
              </a:rPr>
              <a:t>Any sail without a measurement stamp or measurements clearly readable, will be needed to be measured at the venue. An appropriate measurement fees will be charged accordingly</a:t>
            </a:r>
          </a:p>
          <a:p>
            <a:pPr marL="457200" indent="-457200" algn="just">
              <a:spcBef>
                <a:spcPct val="50000"/>
              </a:spcBef>
              <a:defRPr/>
            </a:pPr>
            <a:endParaRPr lang="en-GB" sz="1600" i="1" dirty="0">
              <a:solidFill>
                <a:srgbClr val="000066"/>
              </a:solidFill>
              <a:latin typeface="Arial" panose="020B0604020202020204" pitchFamily="34" charset="0"/>
              <a:ea typeface="Calibri" panose="020F0502020204030204" pitchFamily="34" charset="0"/>
              <a:cs typeface="Arial" panose="020B0604020202020204" pitchFamily="34" charset="0"/>
            </a:endParaRPr>
          </a:p>
          <a:p>
            <a:pPr marL="457200" indent="-457200" algn="just">
              <a:spcBef>
                <a:spcPct val="50000"/>
              </a:spcBef>
              <a:defRPr/>
            </a:pPr>
            <a:endParaRPr lang="en-US" altLang="en-US" sz="2000" i="1" dirty="0">
              <a:solidFill>
                <a:srgbClr val="002060"/>
              </a:solidFill>
              <a:latin typeface="Arial" panose="020B0604020202020204" pitchFamily="34" charset="0"/>
              <a:cs typeface="Arial" panose="020B0604020202020204" pitchFamily="34" charset="0"/>
            </a:endParaRPr>
          </a:p>
        </p:txBody>
      </p:sp>
      <p:pic>
        <p:nvPicPr>
          <p:cNvPr id="5123" name="Picture 5" descr="A picture containing text, screenshot, font, number&#10;&#10;Description automatically generated">
            <a:extLst>
              <a:ext uri="{FF2B5EF4-FFF2-40B4-BE49-F238E27FC236}">
                <a16:creationId xmlns:a16="http://schemas.microsoft.com/office/drawing/2014/main" id="{FECC81CC-44E2-307E-D376-FA4C233B1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488" y="4283075"/>
            <a:ext cx="116205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7" descr="A picture containing text, screenshot, font, number&#10;&#10;Description automatically generated">
            <a:extLst>
              <a:ext uri="{FF2B5EF4-FFF2-40B4-BE49-F238E27FC236}">
                <a16:creationId xmlns:a16="http://schemas.microsoft.com/office/drawing/2014/main" id="{B9540147-320A-E768-1626-FC9DB443D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638" y="4283075"/>
            <a:ext cx="116205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 descr="A picture containing text, screenshot, font, number&#10;&#10;Description automatically generated">
            <a:extLst>
              <a:ext uri="{FF2B5EF4-FFF2-40B4-BE49-F238E27FC236}">
                <a16:creationId xmlns:a16="http://schemas.microsoft.com/office/drawing/2014/main" id="{089850B2-0461-FCD2-4F33-6000856B8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4925" y="4283075"/>
            <a:ext cx="116046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1" descr="A picture containing text, screenshot, font, line&#10;&#10;Description automatically generated">
            <a:extLst>
              <a:ext uri="{FF2B5EF4-FFF2-40B4-BE49-F238E27FC236}">
                <a16:creationId xmlns:a16="http://schemas.microsoft.com/office/drawing/2014/main" id="{443B1C0B-B9D3-BFAD-A48F-7D2354787E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0763" y="4298950"/>
            <a:ext cx="1162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3" descr="A picture containing text, screenshot, font, number&#10;&#10;Description automatically generated">
            <a:extLst>
              <a:ext uri="{FF2B5EF4-FFF2-40B4-BE49-F238E27FC236}">
                <a16:creationId xmlns:a16="http://schemas.microsoft.com/office/drawing/2014/main" id="{A9D42FEF-9EC5-EDCD-8186-214A1D48D3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9650" y="4298950"/>
            <a:ext cx="11604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
            <a:extLst>
              <a:ext uri="{FF2B5EF4-FFF2-40B4-BE49-F238E27FC236}">
                <a16:creationId xmlns:a16="http://schemas.microsoft.com/office/drawing/2014/main" id="{2A31E0C8-C3F7-B69A-6C0D-5ED198846A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a:extLst>
              <a:ext uri="{FF2B5EF4-FFF2-40B4-BE49-F238E27FC236}">
                <a16:creationId xmlns:a16="http://schemas.microsoft.com/office/drawing/2014/main" id="{0A0A39EF-7C1C-5E83-6A77-5EED7F3E11CF}"/>
              </a:ext>
            </a:extLst>
          </p:cNvPr>
          <p:cNvSpPr txBox="1">
            <a:spLocks noChangeArrowheads="1"/>
          </p:cNvSpPr>
          <p:nvPr/>
        </p:nvSpPr>
        <p:spPr bwMode="auto">
          <a:xfrm>
            <a:off x="506413" y="501650"/>
            <a:ext cx="8013700" cy="3292475"/>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800100"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defRPr/>
            </a:pPr>
            <a:r>
              <a:rPr lang="en-US" altLang="en-US" sz="2800" b="1" dirty="0">
                <a:solidFill>
                  <a:srgbClr val="002060"/>
                </a:solidFill>
                <a:latin typeface="Arial" panose="020B0604020202020204" pitchFamily="34" charset="0"/>
                <a:cs typeface="Arial" panose="020B0604020202020204" pitchFamily="34" charset="0"/>
              </a:rPr>
              <a:t>Safety equipment</a:t>
            </a:r>
          </a:p>
          <a:p>
            <a:pPr algn="just">
              <a:spcBef>
                <a:spcPct val="50000"/>
              </a:spcBef>
              <a:buFontTx/>
              <a:buNone/>
              <a:defRPr/>
            </a:pPr>
            <a:r>
              <a:rPr lang="en-US" altLang="en-US" sz="2000" b="1" i="1" dirty="0">
                <a:solidFill>
                  <a:srgbClr val="000066"/>
                </a:solidFill>
                <a:latin typeface="Arial" panose="020B0604020202020204" pitchFamily="34" charset="0"/>
                <a:cs typeface="Arial" panose="020B0604020202020204" pitchFamily="34" charset="0"/>
              </a:rPr>
              <a:t>Clipping points </a:t>
            </a:r>
          </a:p>
          <a:p>
            <a:pPr algn="just">
              <a:spcBef>
                <a:spcPct val="50000"/>
              </a:spcBef>
              <a:buFontTx/>
              <a:buNone/>
              <a:defRPr/>
            </a:pPr>
            <a:endParaRPr lang="en-US" altLang="en-US" sz="2000" b="1" i="1" dirty="0">
              <a:solidFill>
                <a:srgbClr val="000066"/>
              </a:solidFill>
              <a:latin typeface="Arial" panose="020B0604020202020204" pitchFamily="34" charset="0"/>
              <a:cs typeface="Arial" panose="020B0604020202020204" pitchFamily="34" charset="0"/>
            </a:endParaRPr>
          </a:p>
          <a:p>
            <a:pPr marL="342900" indent="-342900">
              <a:spcBef>
                <a:spcPct val="0"/>
              </a:spcBef>
              <a:defRPr/>
            </a:pPr>
            <a:r>
              <a:rPr lang="en-US" altLang="en-US" sz="2000" dirty="0">
                <a:solidFill>
                  <a:srgbClr val="000066"/>
                </a:solidFill>
                <a:latin typeface="Calibri" panose="020F0502020204030204" pitchFamily="34" charset="0"/>
              </a:rPr>
              <a:t>Clipping points shall:</a:t>
            </a:r>
          </a:p>
          <a:p>
            <a:pPr lvl="1">
              <a:spcBef>
                <a:spcPct val="0"/>
              </a:spcBef>
              <a:buFont typeface="Arial" panose="020B0604020202020204" pitchFamily="34" charset="0"/>
              <a:buChar char="•"/>
              <a:defRPr/>
            </a:pPr>
            <a:r>
              <a:rPr lang="en-US" altLang="en-US" sz="2000" dirty="0">
                <a:solidFill>
                  <a:srgbClr val="000066"/>
                </a:solidFill>
                <a:latin typeface="Calibri" panose="020F0502020204030204" pitchFamily="34" charset="0"/>
              </a:rPr>
              <a:t>be adjacent to stations such as the helm, sheet winches and masts, where crewmembers work</a:t>
            </a:r>
          </a:p>
          <a:p>
            <a:pPr lvl="1">
              <a:spcBef>
                <a:spcPct val="0"/>
              </a:spcBef>
              <a:buFont typeface="Arial" panose="020B0604020202020204" pitchFamily="34" charset="0"/>
              <a:buChar char="•"/>
              <a:defRPr/>
            </a:pPr>
            <a:r>
              <a:rPr lang="en-US" altLang="en-US" sz="2000" dirty="0">
                <a:solidFill>
                  <a:srgbClr val="000066"/>
                </a:solidFill>
                <a:latin typeface="Calibri" panose="020F0502020204030204" pitchFamily="34" charset="0"/>
              </a:rPr>
              <a:t>enable a crewmember to clip on before coming on deck and unclip after going below</a:t>
            </a:r>
          </a:p>
          <a:p>
            <a:pPr algn="just">
              <a:spcBef>
                <a:spcPct val="0"/>
              </a:spcBef>
              <a:buFontTx/>
              <a:buNone/>
              <a:defRPr/>
            </a:pPr>
            <a:endParaRPr lang="en-US" altLang="en-US" sz="2000" i="1" dirty="0">
              <a:solidFill>
                <a:srgbClr val="002060"/>
              </a:solidFill>
              <a:latin typeface="Arial" panose="020B0604020202020204" pitchFamily="34" charset="0"/>
              <a:cs typeface="Arial" panose="020B0604020202020204" pitchFamily="34" charset="0"/>
            </a:endParaRPr>
          </a:p>
        </p:txBody>
      </p:sp>
      <p:pic>
        <p:nvPicPr>
          <p:cNvPr id="3" name="Immagine 4" descr="Immagine che contiene automobile, nero, argento&#10;&#10;Descrizione generata automaticamente">
            <a:extLst>
              <a:ext uri="{FF2B5EF4-FFF2-40B4-BE49-F238E27FC236}">
                <a16:creationId xmlns:a16="http://schemas.microsoft.com/office/drawing/2014/main" id="{755DCA74-0B96-CA3D-8C62-00890B4248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950" y="3624263"/>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2">
            <a:extLst>
              <a:ext uri="{FF2B5EF4-FFF2-40B4-BE49-F238E27FC236}">
                <a16:creationId xmlns:a16="http://schemas.microsoft.com/office/drawing/2014/main" id="{65B0B019-F090-5E09-7C0E-86F62BCC7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429000"/>
            <a:ext cx="2754313"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
            <a:extLst>
              <a:ext uri="{FF2B5EF4-FFF2-40B4-BE49-F238E27FC236}">
                <a16:creationId xmlns:a16="http://schemas.microsoft.com/office/drawing/2014/main" id="{8209174F-D48D-39EA-E66C-72695CE5F7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6">
            <a:extLst>
              <a:ext uri="{FF2B5EF4-FFF2-40B4-BE49-F238E27FC236}">
                <a16:creationId xmlns:a16="http://schemas.microsoft.com/office/drawing/2014/main" id="{F6386CDC-02F6-5D26-9320-EDA60423C19F}"/>
              </a:ext>
            </a:extLst>
          </p:cNvPr>
          <p:cNvSpPr txBox="1">
            <a:spLocks noChangeArrowheads="1"/>
          </p:cNvSpPr>
          <p:nvPr/>
        </p:nvSpPr>
        <p:spPr bwMode="auto">
          <a:xfrm>
            <a:off x="506413" y="501650"/>
            <a:ext cx="8169275" cy="4370388"/>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342900" indent="-342900">
              <a:spcBef>
                <a:spcPct val="20000"/>
              </a:spcBef>
              <a:buChar char="–"/>
              <a:defRPr sz="2800">
                <a:solidFill>
                  <a:schemeClr val="tx1"/>
                </a:solidFill>
                <a:latin typeface="Times New Roman" panose="02020603050405020304" pitchFamily="18" charset="0"/>
              </a:defRPr>
            </a:lvl2pPr>
            <a:lvl3pPr marL="801688" indent="-3429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defRPr/>
            </a:pPr>
            <a:r>
              <a:rPr lang="en-US" altLang="en-US" sz="2800" b="1" dirty="0">
                <a:solidFill>
                  <a:srgbClr val="002060"/>
                </a:solidFill>
                <a:latin typeface="Arial" panose="020B0604020202020204" pitchFamily="34" charset="0"/>
                <a:cs typeface="Arial" panose="020B0604020202020204" pitchFamily="34" charset="0"/>
              </a:rPr>
              <a:t>Safety equipment</a:t>
            </a:r>
          </a:p>
          <a:p>
            <a:pPr algn="just">
              <a:spcBef>
                <a:spcPct val="50000"/>
              </a:spcBef>
              <a:buFontTx/>
              <a:buNone/>
              <a:defRPr/>
            </a:pPr>
            <a:r>
              <a:rPr lang="en-US" altLang="en-US" sz="2000" b="1" i="1" dirty="0">
                <a:solidFill>
                  <a:srgbClr val="000066"/>
                </a:solidFill>
                <a:latin typeface="Arial" panose="020B0604020202020204" pitchFamily="34" charset="0"/>
                <a:cs typeface="Arial" panose="020B0604020202020204" pitchFamily="34" charset="0"/>
              </a:rPr>
              <a:t>Storm and Heavy weather sails</a:t>
            </a:r>
          </a:p>
          <a:p>
            <a:pPr lvl="1" algn="just">
              <a:spcBef>
                <a:spcPct val="0"/>
              </a:spcBef>
              <a:buFont typeface="Arial" panose="020B0604020202020204" pitchFamily="34" charset="0"/>
              <a:buChar char="•"/>
              <a:defRPr/>
            </a:pPr>
            <a:r>
              <a:rPr lang="en-US" altLang="en-US" sz="2000" dirty="0">
                <a:solidFill>
                  <a:srgbClr val="000066"/>
                </a:solidFill>
                <a:latin typeface="Calibri" panose="020F0502020204030204" pitchFamily="34" charset="0"/>
              </a:rPr>
              <a:t>A Heavy Weather Jib with:</a:t>
            </a:r>
          </a:p>
          <a:p>
            <a:pPr lvl="2" algn="just">
              <a:spcBef>
                <a:spcPct val="0"/>
              </a:spcBef>
              <a:defRPr/>
            </a:pPr>
            <a:r>
              <a:rPr lang="en-US" altLang="en-US" sz="2000" dirty="0">
                <a:solidFill>
                  <a:srgbClr val="000066"/>
                </a:solidFill>
                <a:latin typeface="Calibri" panose="020F0502020204030204" pitchFamily="34" charset="0"/>
              </a:rPr>
              <a:t>area not greater than 13.5% height of the foretriangle squared</a:t>
            </a:r>
          </a:p>
          <a:p>
            <a:pPr lvl="2" algn="just">
              <a:spcBef>
                <a:spcPct val="0"/>
              </a:spcBef>
              <a:defRPr/>
            </a:pPr>
            <a:r>
              <a:rPr lang="en-US" altLang="en-US" sz="2000" dirty="0">
                <a:solidFill>
                  <a:srgbClr val="000066"/>
                </a:solidFill>
                <a:latin typeface="Calibri" panose="020F0502020204030204" pitchFamily="34" charset="0"/>
              </a:rPr>
              <a:t>readily available means, independent of a luff groove, to attach to the stay</a:t>
            </a:r>
          </a:p>
          <a:p>
            <a:pPr marL="342900" indent="-342900" algn="just">
              <a:spcBef>
                <a:spcPct val="0"/>
              </a:spcBef>
              <a:defRPr/>
            </a:pPr>
            <a:r>
              <a:rPr lang="en-US" altLang="en-US" sz="2000" dirty="0">
                <a:solidFill>
                  <a:srgbClr val="000066"/>
                </a:solidFill>
                <a:latin typeface="Calibri" panose="020F0502020204030204" pitchFamily="34" charset="0"/>
              </a:rPr>
              <a:t>Either a storm trysail as defined in OSR 4.26.2 d), or mainsail reefing to reduce the luff by at least 40%</a:t>
            </a:r>
          </a:p>
          <a:p>
            <a:pPr lvl="1" algn="just">
              <a:spcBef>
                <a:spcPct val="0"/>
              </a:spcBef>
              <a:buFont typeface="Arial" panose="020B0604020202020204" pitchFamily="34" charset="0"/>
              <a:buChar char="•"/>
              <a:defRPr/>
            </a:pPr>
            <a:r>
              <a:rPr lang="en-US" altLang="en-US" sz="2000" dirty="0">
                <a:solidFill>
                  <a:srgbClr val="000066"/>
                </a:solidFill>
                <a:latin typeface="Calibri" panose="020F0502020204030204" pitchFamily="34" charset="0"/>
              </a:rPr>
              <a:t>A storm trysail with</a:t>
            </a:r>
            <a:r>
              <a:rPr lang="hr-HR" altLang="en-US" sz="2000" dirty="0">
                <a:solidFill>
                  <a:srgbClr val="000066"/>
                </a:solidFill>
                <a:latin typeface="Calibri" panose="020F0502020204030204" pitchFamily="34" charset="0"/>
              </a:rPr>
              <a:t> </a:t>
            </a:r>
            <a:r>
              <a:rPr lang="en-US" altLang="en-US" sz="2000" dirty="0">
                <a:solidFill>
                  <a:srgbClr val="000066"/>
                </a:solidFill>
                <a:latin typeface="Calibri" panose="020F0502020204030204" pitchFamily="34" charset="0"/>
              </a:rPr>
              <a:t>no headboard, no battens</a:t>
            </a:r>
          </a:p>
          <a:p>
            <a:pPr lvl="1" algn="just">
              <a:spcBef>
                <a:spcPct val="0"/>
              </a:spcBef>
              <a:buFont typeface="Arial" panose="020B0604020202020204" pitchFamily="34" charset="0"/>
              <a:buChar char="•"/>
              <a:defRPr/>
            </a:pPr>
            <a:r>
              <a:rPr lang="en-US" altLang="en-US" sz="2000" dirty="0">
                <a:solidFill>
                  <a:srgbClr val="000066"/>
                </a:solidFill>
                <a:latin typeface="Calibri" panose="020F0502020204030204" pitchFamily="34" charset="0"/>
              </a:rPr>
              <a:t>The material of the body of a storm sail purchased after 2013 shall have a highly-visible color (e.g. dayglo pink, orange or yellow)</a:t>
            </a:r>
          </a:p>
          <a:p>
            <a:pPr lvl="1" algn="just">
              <a:spcBef>
                <a:spcPct val="0"/>
              </a:spcBef>
              <a:buFont typeface="Arial" panose="020B0604020202020204" pitchFamily="34" charset="0"/>
              <a:buChar char="•"/>
              <a:defRPr/>
            </a:pPr>
            <a:r>
              <a:rPr lang="en-US" altLang="en-US" sz="2000" dirty="0">
                <a:solidFill>
                  <a:srgbClr val="000066"/>
                </a:solidFill>
                <a:latin typeface="Calibri" panose="020F0502020204030204" pitchFamily="34" charset="0"/>
              </a:rPr>
              <a:t>Storm and Heavy weather sails shall be measured</a:t>
            </a:r>
          </a:p>
          <a:p>
            <a:pPr algn="just">
              <a:spcBef>
                <a:spcPct val="0"/>
              </a:spcBef>
              <a:buFontTx/>
              <a:buNone/>
              <a:defRPr/>
            </a:pPr>
            <a:endParaRPr lang="en-US" altLang="en-US" sz="2000" i="1" dirty="0">
              <a:solidFill>
                <a:srgbClr val="002060"/>
              </a:solidFill>
              <a:latin typeface="Arial" panose="020B0604020202020204" pitchFamily="34" charset="0"/>
              <a:cs typeface="Arial" panose="020B0604020202020204" pitchFamily="34" charset="0"/>
            </a:endParaRPr>
          </a:p>
        </p:txBody>
      </p:sp>
      <p:pic>
        <p:nvPicPr>
          <p:cNvPr id="33795" name="Picture 2">
            <a:extLst>
              <a:ext uri="{FF2B5EF4-FFF2-40B4-BE49-F238E27FC236}">
                <a16:creationId xmlns:a16="http://schemas.microsoft.com/office/drawing/2014/main" id="{FB7156D6-E772-357B-E041-AA98B8FB3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
            <a:extLst>
              <a:ext uri="{FF2B5EF4-FFF2-40B4-BE49-F238E27FC236}">
                <a16:creationId xmlns:a16="http://schemas.microsoft.com/office/drawing/2014/main" id="{EA565CCF-6EDB-6233-DFC6-60190B980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738" y="4725988"/>
            <a:ext cx="3086100"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a:extLst>
              <a:ext uri="{FF2B5EF4-FFF2-40B4-BE49-F238E27FC236}">
                <a16:creationId xmlns:a16="http://schemas.microsoft.com/office/drawing/2014/main" id="{660E58F4-973D-403B-CD6F-32E3E97BCFE6}"/>
              </a:ext>
            </a:extLst>
          </p:cNvPr>
          <p:cNvSpPr txBox="1">
            <a:spLocks noChangeArrowheads="1"/>
          </p:cNvSpPr>
          <p:nvPr/>
        </p:nvSpPr>
        <p:spPr bwMode="auto">
          <a:xfrm>
            <a:off x="506413" y="501650"/>
            <a:ext cx="803433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800" b="1">
                <a:solidFill>
                  <a:srgbClr val="002060"/>
                </a:solidFill>
                <a:latin typeface="Arial" panose="020B0604020202020204" pitchFamily="34" charset="0"/>
                <a:cs typeface="Arial" panose="020B0604020202020204" pitchFamily="34" charset="0"/>
              </a:rPr>
              <a:t>Safety equipment</a:t>
            </a:r>
          </a:p>
          <a:p>
            <a:pPr algn="just">
              <a:spcBef>
                <a:spcPct val="50000"/>
              </a:spcBef>
              <a:buFontTx/>
              <a:buNone/>
            </a:pPr>
            <a:r>
              <a:rPr lang="en-US" altLang="en-US" sz="2000" b="1" i="1">
                <a:solidFill>
                  <a:srgbClr val="000066"/>
                </a:solidFill>
                <a:latin typeface="Arial" panose="020B0604020202020204" pitchFamily="34" charset="0"/>
                <a:cs typeface="Arial" panose="020B0604020202020204" pitchFamily="34" charset="0"/>
              </a:rPr>
              <a:t>Emergency tiller</a:t>
            </a:r>
            <a:endParaRPr lang="hr-HR" altLang="en-US" sz="2000" b="1" i="1">
              <a:solidFill>
                <a:srgbClr val="000066"/>
              </a:solidFill>
              <a:latin typeface="Arial" panose="020B0604020202020204" pitchFamily="34" charset="0"/>
              <a:cs typeface="Arial" panose="020B0604020202020204" pitchFamily="34" charset="0"/>
            </a:endParaRPr>
          </a:p>
          <a:p>
            <a:pPr algn="just">
              <a:spcBef>
                <a:spcPct val="50000"/>
              </a:spcBef>
              <a:buFontTx/>
              <a:buNone/>
            </a:pPr>
            <a:endParaRPr lang="en-US" altLang="en-US" sz="2000" b="1" i="1">
              <a:solidFill>
                <a:srgbClr val="000066"/>
              </a:solidFill>
              <a:latin typeface="Arial" panose="020B0604020202020204" pitchFamily="34" charset="0"/>
              <a:cs typeface="Arial" panose="020B0604020202020204" pitchFamily="34" charset="0"/>
            </a:endParaRPr>
          </a:p>
          <a:p>
            <a:pPr>
              <a:spcBef>
                <a:spcPct val="0"/>
              </a:spcBef>
              <a:buFontTx/>
              <a:buNone/>
            </a:pPr>
            <a:r>
              <a:rPr lang="en-US" altLang="en-US" sz="2000">
                <a:solidFill>
                  <a:srgbClr val="000066"/>
                </a:solidFill>
                <a:latin typeface="Calibri" panose="020F0502020204030204" pitchFamily="34" charset="0"/>
              </a:rPr>
              <a:t>An emergency tiller capable of being fitted to the rudder stock except when:</a:t>
            </a:r>
            <a:endParaRPr lang="hr-HR" altLang="en-US" sz="2000">
              <a:solidFill>
                <a:srgbClr val="000066"/>
              </a:solidFill>
              <a:latin typeface="Calibri" panose="020F0502020204030204" pitchFamily="34" charset="0"/>
            </a:endParaRPr>
          </a:p>
          <a:p>
            <a:pPr>
              <a:spcBef>
                <a:spcPct val="0"/>
              </a:spcBef>
              <a:buFontTx/>
              <a:buNone/>
            </a:pPr>
            <a:endParaRPr lang="en-US" altLang="en-US" sz="2000">
              <a:solidFill>
                <a:srgbClr val="000066"/>
              </a:solidFill>
              <a:latin typeface="Calibri" panose="020F0502020204030204" pitchFamily="34" charset="0"/>
            </a:endParaRPr>
          </a:p>
          <a:p>
            <a:pPr>
              <a:spcBef>
                <a:spcPct val="0"/>
              </a:spcBef>
            </a:pPr>
            <a:r>
              <a:rPr lang="en-US" altLang="en-US" sz="2000">
                <a:solidFill>
                  <a:srgbClr val="000066"/>
                </a:solidFill>
                <a:latin typeface="Calibri" panose="020F0502020204030204" pitchFamily="34" charset="0"/>
              </a:rPr>
              <a:t>the principal method of steering is by means of an unbreakable metal tiller</a:t>
            </a:r>
          </a:p>
          <a:p>
            <a:pPr>
              <a:spcBef>
                <a:spcPct val="0"/>
              </a:spcBef>
            </a:pPr>
            <a:r>
              <a:rPr lang="en-US" altLang="en-US" sz="2000">
                <a:solidFill>
                  <a:srgbClr val="000066"/>
                </a:solidFill>
                <a:latin typeface="Calibri" panose="020F0502020204030204" pitchFamily="34" charset="0"/>
              </a:rPr>
              <a:t>there are two methods (e.g. tillers, wheels) of controlling a rudder, neither of which shares components with the other except for the rudder stock</a:t>
            </a:r>
          </a:p>
          <a:p>
            <a:pPr>
              <a:spcBef>
                <a:spcPct val="0"/>
              </a:spcBef>
            </a:pPr>
            <a:r>
              <a:rPr lang="en-US" altLang="en-US" sz="2000">
                <a:solidFill>
                  <a:srgbClr val="000066"/>
                </a:solidFill>
                <a:latin typeface="Calibri" panose="020F0502020204030204" pitchFamily="34" charset="0"/>
              </a:rPr>
              <a:t>A proven method of emergency steering with the rudder disabled</a:t>
            </a:r>
          </a:p>
          <a:p>
            <a:pPr algn="just">
              <a:spcBef>
                <a:spcPct val="0"/>
              </a:spcBef>
              <a:buFontTx/>
              <a:buNone/>
            </a:pPr>
            <a:endParaRPr lang="en-US" altLang="en-US" sz="2000" i="1">
              <a:solidFill>
                <a:srgbClr val="002060"/>
              </a:solidFill>
              <a:latin typeface="Arial" panose="020B0604020202020204" pitchFamily="34" charset="0"/>
              <a:cs typeface="Arial" panose="020B0604020202020204" pitchFamily="34" charset="0"/>
            </a:endParaRPr>
          </a:p>
        </p:txBody>
      </p:sp>
      <p:pic>
        <p:nvPicPr>
          <p:cNvPr id="34819" name="Picture 2">
            <a:extLst>
              <a:ext uri="{FF2B5EF4-FFF2-40B4-BE49-F238E27FC236}">
                <a16:creationId xmlns:a16="http://schemas.microsoft.com/office/drawing/2014/main" id="{595D0957-9833-27C5-2729-A5AB260F1D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3">
            <a:extLst>
              <a:ext uri="{FF2B5EF4-FFF2-40B4-BE49-F238E27FC236}">
                <a16:creationId xmlns:a16="http://schemas.microsoft.com/office/drawing/2014/main" id="{DF370605-849E-5233-13BD-6D6847917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663" y="4192588"/>
            <a:ext cx="37242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6">
            <a:extLst>
              <a:ext uri="{FF2B5EF4-FFF2-40B4-BE49-F238E27FC236}">
                <a16:creationId xmlns:a16="http://schemas.microsoft.com/office/drawing/2014/main" id="{F9D3254E-938B-0A5D-656D-1EA03D5E2551}"/>
              </a:ext>
            </a:extLst>
          </p:cNvPr>
          <p:cNvSpPr txBox="1">
            <a:spLocks noChangeArrowheads="1"/>
          </p:cNvSpPr>
          <p:nvPr/>
        </p:nvSpPr>
        <p:spPr bwMode="auto">
          <a:xfrm>
            <a:off x="404813" y="371475"/>
            <a:ext cx="841692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102870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800" b="1">
                <a:solidFill>
                  <a:srgbClr val="002060"/>
                </a:solidFill>
                <a:latin typeface="Arial" panose="020B0604020202020204" pitchFamily="34" charset="0"/>
                <a:cs typeface="Arial" panose="020B0604020202020204" pitchFamily="34" charset="0"/>
              </a:rPr>
              <a:t>What is checked after racing?</a:t>
            </a:r>
          </a:p>
          <a:p>
            <a:pPr algn="just">
              <a:spcBef>
                <a:spcPct val="50000"/>
              </a:spcBef>
              <a:buFontTx/>
              <a:buNone/>
            </a:pPr>
            <a:endParaRPr lang="en-US" altLang="en-US" sz="2000" b="1" i="1">
              <a:solidFill>
                <a:srgbClr val="000066"/>
              </a:solidFill>
              <a:latin typeface="Arial" panose="020B0604020202020204" pitchFamily="34" charset="0"/>
              <a:cs typeface="Arial" panose="020B0604020202020204" pitchFamily="34" charset="0"/>
            </a:endParaRPr>
          </a:p>
          <a:p>
            <a:pPr algn="just">
              <a:spcBef>
                <a:spcPct val="50000"/>
              </a:spcBef>
              <a:buFontTx/>
              <a:buNone/>
            </a:pPr>
            <a:r>
              <a:rPr lang="en-US" altLang="en-US" sz="2000" b="1" i="1">
                <a:solidFill>
                  <a:srgbClr val="000066"/>
                </a:solidFill>
                <a:latin typeface="Arial" panose="020B0604020202020204" pitchFamily="34" charset="0"/>
                <a:cs typeface="Arial" panose="020B0604020202020204" pitchFamily="34" charset="0"/>
              </a:rPr>
              <a:t>On the water</a:t>
            </a:r>
          </a:p>
          <a:p>
            <a:pPr algn="just">
              <a:spcBef>
                <a:spcPct val="50000"/>
              </a:spcBef>
              <a:buFontTx/>
              <a:buNone/>
            </a:pPr>
            <a:endParaRPr lang="en-US" altLang="en-US" sz="2000" b="1" i="1">
              <a:solidFill>
                <a:srgbClr val="000066"/>
              </a:solidFill>
              <a:latin typeface="Arial" panose="020B0604020202020204" pitchFamily="34" charset="0"/>
              <a:cs typeface="Arial" panose="020B0604020202020204" pitchFamily="34" charset="0"/>
            </a:endParaRPr>
          </a:p>
          <a:p>
            <a:pPr algn="just">
              <a:spcBef>
                <a:spcPct val="50000"/>
              </a:spcBef>
            </a:pPr>
            <a:r>
              <a:rPr lang="en-US" altLang="en-US" sz="1800" i="1">
                <a:solidFill>
                  <a:srgbClr val="000066"/>
                </a:solidFill>
                <a:latin typeface="Arial" panose="020B0604020202020204" pitchFamily="34" charset="0"/>
                <a:cs typeface="Arial" panose="020B0604020202020204" pitchFamily="34" charset="0"/>
              </a:rPr>
              <a:t>TC members will approach boats selected randomly</a:t>
            </a:r>
          </a:p>
          <a:p>
            <a:pPr algn="just">
              <a:spcBef>
                <a:spcPct val="50000"/>
              </a:spcBef>
            </a:pPr>
            <a:r>
              <a:rPr lang="en-US" altLang="en-US" sz="1800" i="1">
                <a:solidFill>
                  <a:srgbClr val="000066"/>
                </a:solidFill>
                <a:latin typeface="Arial" panose="020B0604020202020204" pitchFamily="34" charset="0"/>
                <a:cs typeface="Arial" panose="020B0604020202020204" pitchFamily="34" charset="0"/>
              </a:rPr>
              <a:t>The following will be inspected after each inshore race:</a:t>
            </a:r>
          </a:p>
          <a:p>
            <a:pPr lvl="1" algn="just">
              <a:spcBef>
                <a:spcPct val="50000"/>
              </a:spcBef>
              <a:buFont typeface="Courier New" panose="02070309020205020404" pitchFamily="49" charset="0"/>
              <a:buChar char="o"/>
            </a:pPr>
            <a:r>
              <a:rPr lang="en-US" altLang="en-US" sz="1800" i="1">
                <a:solidFill>
                  <a:srgbClr val="000066"/>
                </a:solidFill>
                <a:latin typeface="Arial" panose="020B0604020202020204" pitchFamily="34" charset="0"/>
                <a:cs typeface="Arial" panose="020B0604020202020204" pitchFamily="34" charset="0"/>
              </a:rPr>
              <a:t>the presence of event stickers on the sails on board</a:t>
            </a:r>
          </a:p>
          <a:p>
            <a:pPr lvl="1" algn="just">
              <a:spcBef>
                <a:spcPct val="50000"/>
              </a:spcBef>
              <a:buFont typeface="Courier New" panose="02070309020205020404" pitchFamily="49" charset="0"/>
              <a:buChar char="o"/>
            </a:pPr>
            <a:r>
              <a:rPr lang="en-US" altLang="en-US" sz="1800" i="1">
                <a:solidFill>
                  <a:srgbClr val="000066"/>
                </a:solidFill>
                <a:latin typeface="Arial" panose="020B0604020202020204" pitchFamily="34" charset="0"/>
                <a:cs typeface="Arial" panose="020B0604020202020204" pitchFamily="34" charset="0"/>
              </a:rPr>
              <a:t>the position of the items recorded in the measurement inventory </a:t>
            </a:r>
          </a:p>
          <a:p>
            <a:pPr lvl="1" algn="just">
              <a:spcBef>
                <a:spcPct val="50000"/>
              </a:spcBef>
              <a:buFont typeface="Courier New" panose="02070309020205020404" pitchFamily="49" charset="0"/>
              <a:buChar char="o"/>
            </a:pPr>
            <a:r>
              <a:rPr lang="en-US" altLang="en-US" sz="1800" i="1">
                <a:solidFill>
                  <a:srgbClr val="000066"/>
                </a:solidFill>
                <a:latin typeface="Arial" panose="020B0604020202020204" pitchFamily="34" charset="0"/>
                <a:cs typeface="Arial" panose="020B0604020202020204" pitchFamily="34" charset="0"/>
              </a:rPr>
              <a:t>major OSR compliance (such as the tension of the lifelines). </a:t>
            </a:r>
          </a:p>
          <a:p>
            <a:pPr algn="just">
              <a:spcBef>
                <a:spcPct val="50000"/>
              </a:spcBef>
              <a:buFont typeface="Courier New" panose="02070309020205020404" pitchFamily="49" charset="0"/>
              <a:buChar char="o"/>
            </a:pPr>
            <a:endParaRPr lang="hr-HR" altLang="en-US" sz="1800" i="1">
              <a:solidFill>
                <a:srgbClr val="000066"/>
              </a:solidFill>
              <a:latin typeface="Arial" panose="020B0604020202020204" pitchFamily="34" charset="0"/>
              <a:cs typeface="Arial" panose="020B0604020202020204" pitchFamily="34" charset="0"/>
            </a:endParaRPr>
          </a:p>
          <a:p>
            <a:pPr algn="just">
              <a:spcBef>
                <a:spcPct val="50000"/>
              </a:spcBef>
              <a:buFont typeface="Courier New" panose="02070309020205020404" pitchFamily="49" charset="0"/>
              <a:buChar char="o"/>
            </a:pPr>
            <a:endParaRPr lang="en-US" altLang="en-US" sz="1600" i="1">
              <a:solidFill>
                <a:srgbClr val="000066"/>
              </a:solidFill>
              <a:latin typeface="Arial" panose="020B0604020202020204" pitchFamily="34" charset="0"/>
              <a:cs typeface="Arial" panose="020B0604020202020204" pitchFamily="34" charset="0"/>
            </a:endParaRPr>
          </a:p>
          <a:p>
            <a:pPr algn="just">
              <a:spcBef>
                <a:spcPct val="0"/>
              </a:spcBef>
              <a:buFontTx/>
              <a:buNone/>
            </a:pPr>
            <a:endParaRPr lang="en-US" altLang="en-US" sz="2000" i="1">
              <a:solidFill>
                <a:srgbClr val="002060"/>
              </a:solidFill>
              <a:latin typeface="Arial" panose="020B0604020202020204" pitchFamily="34" charset="0"/>
              <a:cs typeface="Arial" panose="020B0604020202020204" pitchFamily="34" charset="0"/>
            </a:endParaRPr>
          </a:p>
        </p:txBody>
      </p:sp>
      <p:pic>
        <p:nvPicPr>
          <p:cNvPr id="35843" name="Picture 2">
            <a:extLst>
              <a:ext uri="{FF2B5EF4-FFF2-40B4-BE49-F238E27FC236}">
                <a16:creationId xmlns:a16="http://schemas.microsoft.com/office/drawing/2014/main" id="{7DD3EC18-E720-1BC8-7512-421E46B6F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6">
            <a:extLst>
              <a:ext uri="{FF2B5EF4-FFF2-40B4-BE49-F238E27FC236}">
                <a16:creationId xmlns:a16="http://schemas.microsoft.com/office/drawing/2014/main" id="{66AED523-45B6-5D8E-7506-FF8059B90EB7}"/>
              </a:ext>
            </a:extLst>
          </p:cNvPr>
          <p:cNvSpPr txBox="1">
            <a:spLocks noChangeArrowheads="1"/>
          </p:cNvSpPr>
          <p:nvPr/>
        </p:nvSpPr>
        <p:spPr bwMode="auto">
          <a:xfrm>
            <a:off x="404813" y="371475"/>
            <a:ext cx="8416925"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800" b="1">
                <a:solidFill>
                  <a:srgbClr val="002060"/>
                </a:solidFill>
                <a:latin typeface="Arial" panose="020B0604020202020204" pitchFamily="34" charset="0"/>
                <a:cs typeface="Arial" panose="020B0604020202020204" pitchFamily="34" charset="0"/>
              </a:rPr>
              <a:t>What is checked after racing?</a:t>
            </a:r>
          </a:p>
          <a:p>
            <a:pPr algn="just">
              <a:spcBef>
                <a:spcPct val="50000"/>
              </a:spcBef>
              <a:buFontTx/>
              <a:buNone/>
            </a:pPr>
            <a:endParaRPr lang="en-US" altLang="en-US" sz="2000" b="1" i="1">
              <a:solidFill>
                <a:srgbClr val="000066"/>
              </a:solidFill>
              <a:latin typeface="Arial" panose="020B0604020202020204" pitchFamily="34" charset="0"/>
              <a:cs typeface="Arial" panose="020B0604020202020204" pitchFamily="34" charset="0"/>
            </a:endParaRPr>
          </a:p>
          <a:p>
            <a:pPr algn="just">
              <a:spcBef>
                <a:spcPct val="50000"/>
              </a:spcBef>
              <a:buFontTx/>
              <a:buNone/>
            </a:pPr>
            <a:r>
              <a:rPr lang="en-US" altLang="en-US" sz="2000" b="1" i="1">
                <a:solidFill>
                  <a:srgbClr val="000066"/>
                </a:solidFill>
                <a:latin typeface="Arial" panose="020B0604020202020204" pitchFamily="34" charset="0"/>
                <a:cs typeface="Arial" panose="020B0604020202020204" pitchFamily="34" charset="0"/>
              </a:rPr>
              <a:t>At the dock – After the long offshore race</a:t>
            </a:r>
          </a:p>
          <a:p>
            <a:pPr algn="just">
              <a:spcBef>
                <a:spcPct val="50000"/>
              </a:spcBef>
              <a:buFontTx/>
              <a:buNone/>
            </a:pPr>
            <a:endParaRPr lang="en-US" altLang="en-US" sz="1800" i="1">
              <a:solidFill>
                <a:srgbClr val="000066"/>
              </a:solidFill>
              <a:latin typeface="Arial" panose="020B0604020202020204" pitchFamily="34" charset="0"/>
              <a:cs typeface="Arial" panose="020B0604020202020204" pitchFamily="34" charset="0"/>
            </a:endParaRPr>
          </a:p>
          <a:p>
            <a:pPr algn="just">
              <a:spcBef>
                <a:spcPct val="50000"/>
              </a:spcBef>
            </a:pPr>
            <a:r>
              <a:rPr lang="en-US" altLang="en-US" sz="1800" i="1">
                <a:solidFill>
                  <a:srgbClr val="000066"/>
                </a:solidFill>
                <a:latin typeface="Arial" panose="020B0604020202020204" pitchFamily="34" charset="0"/>
                <a:cs typeface="Arial" panose="020B0604020202020204" pitchFamily="34" charset="0"/>
              </a:rPr>
              <a:t>Safety equipment and the presence of event stickers on the sails on board among randomly selected boats in each class.</a:t>
            </a:r>
          </a:p>
          <a:p>
            <a:pPr algn="just">
              <a:spcBef>
                <a:spcPct val="50000"/>
              </a:spcBef>
              <a:buFont typeface="Courier New" panose="02070309020205020404" pitchFamily="49" charset="0"/>
              <a:buChar char="o"/>
            </a:pPr>
            <a:endParaRPr lang="en-US" altLang="en-US" sz="1800" i="1">
              <a:solidFill>
                <a:srgbClr val="000066"/>
              </a:solidFill>
              <a:latin typeface="Arial" panose="020B0604020202020204" pitchFamily="34" charset="0"/>
              <a:cs typeface="Arial" panose="020B0604020202020204" pitchFamily="34" charset="0"/>
            </a:endParaRPr>
          </a:p>
          <a:p>
            <a:pPr algn="just">
              <a:spcBef>
                <a:spcPct val="50000"/>
              </a:spcBef>
              <a:buFont typeface="Courier New" panose="02070309020205020404" pitchFamily="49" charset="0"/>
              <a:buChar char="o"/>
            </a:pPr>
            <a:endParaRPr lang="en-US" altLang="en-US" sz="1600" i="1">
              <a:solidFill>
                <a:srgbClr val="000066"/>
              </a:solidFill>
              <a:latin typeface="Arial" panose="020B0604020202020204" pitchFamily="34" charset="0"/>
              <a:cs typeface="Arial" panose="020B0604020202020204" pitchFamily="34" charset="0"/>
            </a:endParaRPr>
          </a:p>
          <a:p>
            <a:pPr algn="just">
              <a:spcBef>
                <a:spcPct val="0"/>
              </a:spcBef>
              <a:buFontTx/>
              <a:buNone/>
            </a:pPr>
            <a:endParaRPr lang="en-US" altLang="en-US" sz="2000" i="1">
              <a:solidFill>
                <a:srgbClr val="002060"/>
              </a:solidFill>
              <a:latin typeface="Arial" panose="020B0604020202020204" pitchFamily="34" charset="0"/>
              <a:cs typeface="Arial" panose="020B0604020202020204" pitchFamily="34" charset="0"/>
            </a:endParaRPr>
          </a:p>
        </p:txBody>
      </p:sp>
      <p:pic>
        <p:nvPicPr>
          <p:cNvPr id="36867" name="Picture 2">
            <a:extLst>
              <a:ext uri="{FF2B5EF4-FFF2-40B4-BE49-F238E27FC236}">
                <a16:creationId xmlns:a16="http://schemas.microsoft.com/office/drawing/2014/main" id="{1844AD78-E4F2-BE2E-903E-A028DE5B8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6">
            <a:extLst>
              <a:ext uri="{FF2B5EF4-FFF2-40B4-BE49-F238E27FC236}">
                <a16:creationId xmlns:a16="http://schemas.microsoft.com/office/drawing/2014/main" id="{03EF2AF5-BA97-E99D-3467-C9544782A690}"/>
              </a:ext>
            </a:extLst>
          </p:cNvPr>
          <p:cNvSpPr txBox="1">
            <a:spLocks noChangeArrowheads="1"/>
          </p:cNvSpPr>
          <p:nvPr/>
        </p:nvSpPr>
        <p:spPr bwMode="auto">
          <a:xfrm>
            <a:off x="404813" y="371475"/>
            <a:ext cx="8208962"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800" b="1">
                <a:solidFill>
                  <a:srgbClr val="002060"/>
                </a:solidFill>
                <a:latin typeface="Arial" panose="020B0604020202020204" pitchFamily="34" charset="0"/>
                <a:cs typeface="Arial" panose="020B0604020202020204" pitchFamily="34" charset="0"/>
              </a:rPr>
              <a:t>What is checked after racing?</a:t>
            </a:r>
          </a:p>
          <a:p>
            <a:pPr algn="just">
              <a:spcBef>
                <a:spcPct val="50000"/>
              </a:spcBef>
              <a:buFontTx/>
              <a:buNone/>
            </a:pPr>
            <a:r>
              <a:rPr lang="en-US" altLang="en-US" sz="2000" b="1" i="1">
                <a:solidFill>
                  <a:srgbClr val="000066"/>
                </a:solidFill>
                <a:latin typeface="Arial" panose="020B0604020202020204" pitchFamily="34" charset="0"/>
                <a:cs typeface="Arial" panose="020B0604020202020204" pitchFamily="34" charset="0"/>
              </a:rPr>
              <a:t>At the dock – After inshore races</a:t>
            </a:r>
          </a:p>
          <a:p>
            <a:pPr algn="just">
              <a:spcBef>
                <a:spcPct val="50000"/>
              </a:spcBef>
              <a:buFontTx/>
              <a:buNone/>
            </a:pPr>
            <a:endParaRPr lang="en-US" altLang="en-US" sz="1800" i="1">
              <a:solidFill>
                <a:srgbClr val="000066"/>
              </a:solidFill>
              <a:latin typeface="Arial" panose="020B0604020202020204" pitchFamily="34" charset="0"/>
              <a:cs typeface="Arial" panose="020B0604020202020204" pitchFamily="34" charset="0"/>
            </a:endParaRPr>
          </a:p>
          <a:p>
            <a:pPr algn="just">
              <a:spcBef>
                <a:spcPct val="50000"/>
              </a:spcBef>
            </a:pPr>
            <a:r>
              <a:rPr lang="en-US" altLang="en-US" sz="1800" b="1" i="1">
                <a:solidFill>
                  <a:srgbClr val="000066"/>
                </a:solidFill>
                <a:latin typeface="Arial" panose="020B0604020202020204" pitchFamily="34" charset="0"/>
                <a:cs typeface="Arial" panose="020B0604020202020204" pitchFamily="34" charset="0"/>
              </a:rPr>
              <a:t>Flotation</a:t>
            </a:r>
            <a:r>
              <a:rPr lang="en-US" altLang="en-US" sz="1800" i="1">
                <a:solidFill>
                  <a:srgbClr val="000066"/>
                </a:solidFill>
                <a:latin typeface="Arial" panose="020B0604020202020204" pitchFamily="34" charset="0"/>
                <a:cs typeface="Arial" panose="020B0604020202020204" pitchFamily="34" charset="0"/>
              </a:rPr>
              <a:t>: 1st boat overall in each class when selection is made. </a:t>
            </a:r>
          </a:p>
          <a:p>
            <a:pPr algn="just">
              <a:spcBef>
                <a:spcPct val="50000"/>
              </a:spcBef>
            </a:pPr>
            <a:r>
              <a:rPr lang="en-US" altLang="en-US" sz="1800" b="1" i="1">
                <a:solidFill>
                  <a:srgbClr val="000066"/>
                </a:solidFill>
                <a:latin typeface="Arial" panose="020B0604020202020204" pitchFamily="34" charset="0"/>
                <a:cs typeface="Arial" panose="020B0604020202020204" pitchFamily="34" charset="0"/>
              </a:rPr>
              <a:t>Sails measurements check</a:t>
            </a:r>
            <a:r>
              <a:rPr lang="hr-HR" altLang="en-US" sz="1800" b="1" i="1">
                <a:solidFill>
                  <a:srgbClr val="000066"/>
                </a:solidFill>
                <a:latin typeface="Arial" panose="020B0604020202020204" pitchFamily="34" charset="0"/>
                <a:cs typeface="Arial" panose="020B0604020202020204" pitchFamily="34" charset="0"/>
              </a:rPr>
              <a:t>:</a:t>
            </a:r>
            <a:r>
              <a:rPr lang="en-US" altLang="en-US" sz="1800" i="1">
                <a:solidFill>
                  <a:srgbClr val="000066"/>
                </a:solidFill>
                <a:latin typeface="Arial" panose="020B0604020202020204" pitchFamily="34" charset="0"/>
                <a:cs typeface="Arial" panose="020B0604020202020204" pitchFamily="34" charset="0"/>
              </a:rPr>
              <a:t> 2nd boat overall in each class when selection is made. </a:t>
            </a:r>
            <a:r>
              <a:rPr lang="en-GB" altLang="en-US" sz="1800" i="1">
                <a:solidFill>
                  <a:srgbClr val="000066"/>
                </a:solidFill>
                <a:latin typeface="Arial" panose="020B0604020202020204" pitchFamily="34" charset="0"/>
                <a:cs typeface="Arial" panose="020B0604020202020204" pitchFamily="34" charset="0"/>
              </a:rPr>
              <a:t>The largest of each will be checked: mainsail, headsail set on the forestay, symmetric spinnaker, asymmetric spinnaker, all headsails set flying and all asymmetric spinnaker with SHW/SFL &lt; 85%.</a:t>
            </a:r>
            <a:endParaRPr lang="hr-HR" altLang="en-US" sz="1800" i="1">
              <a:solidFill>
                <a:srgbClr val="000066"/>
              </a:solidFill>
              <a:latin typeface="Arial" panose="020B0604020202020204" pitchFamily="34" charset="0"/>
              <a:cs typeface="Arial" panose="020B0604020202020204" pitchFamily="34" charset="0"/>
            </a:endParaRPr>
          </a:p>
          <a:p>
            <a:pPr algn="just">
              <a:spcBef>
                <a:spcPct val="50000"/>
              </a:spcBef>
            </a:pPr>
            <a:r>
              <a:rPr lang="en-US" altLang="en-US" sz="1800" b="1" i="1">
                <a:solidFill>
                  <a:srgbClr val="000066"/>
                </a:solidFill>
                <a:latin typeface="Arial" panose="020B0604020202020204" pitchFamily="34" charset="0"/>
                <a:cs typeface="Arial" panose="020B0604020202020204" pitchFamily="34" charset="0"/>
              </a:rPr>
              <a:t>Crew weighing</a:t>
            </a:r>
            <a:r>
              <a:rPr lang="en-US" altLang="en-US" sz="1800" i="1">
                <a:solidFill>
                  <a:srgbClr val="000066"/>
                </a:solidFill>
                <a:latin typeface="Arial" panose="020B0604020202020204" pitchFamily="34" charset="0"/>
                <a:cs typeface="Arial" panose="020B0604020202020204" pitchFamily="34" charset="0"/>
              </a:rPr>
              <a:t> 3rd boat overall in each class when selection is made. The Crew shall be weighted in light street clothes with short trousers, a t-shirt, and flip-flops as a minimum.</a:t>
            </a:r>
          </a:p>
          <a:p>
            <a:pPr algn="just">
              <a:spcBef>
                <a:spcPct val="50000"/>
              </a:spcBef>
              <a:buFont typeface="Courier New" panose="02070309020205020404" pitchFamily="49" charset="0"/>
              <a:buChar char="o"/>
            </a:pPr>
            <a:endParaRPr lang="en-US" altLang="en-US" sz="1800" i="1">
              <a:solidFill>
                <a:srgbClr val="000066"/>
              </a:solidFill>
              <a:latin typeface="Arial" panose="020B0604020202020204" pitchFamily="34" charset="0"/>
              <a:cs typeface="Arial" panose="020B0604020202020204" pitchFamily="34" charset="0"/>
            </a:endParaRPr>
          </a:p>
          <a:p>
            <a:pPr algn="just">
              <a:spcBef>
                <a:spcPct val="50000"/>
              </a:spcBef>
              <a:buFont typeface="Courier New" panose="02070309020205020404" pitchFamily="49" charset="0"/>
              <a:buChar char="o"/>
            </a:pPr>
            <a:endParaRPr lang="en-US" altLang="en-US" sz="1600" i="1">
              <a:solidFill>
                <a:srgbClr val="000066"/>
              </a:solidFill>
              <a:latin typeface="Arial" panose="020B0604020202020204" pitchFamily="34" charset="0"/>
              <a:cs typeface="Arial" panose="020B0604020202020204" pitchFamily="34" charset="0"/>
            </a:endParaRPr>
          </a:p>
          <a:p>
            <a:pPr algn="just">
              <a:spcBef>
                <a:spcPct val="0"/>
              </a:spcBef>
              <a:buFontTx/>
              <a:buNone/>
            </a:pPr>
            <a:endParaRPr lang="en-US" altLang="en-US" sz="2000" i="1">
              <a:solidFill>
                <a:srgbClr val="002060"/>
              </a:solidFill>
              <a:latin typeface="Arial" panose="020B0604020202020204" pitchFamily="34" charset="0"/>
              <a:cs typeface="Arial" panose="020B0604020202020204" pitchFamily="34" charset="0"/>
            </a:endParaRPr>
          </a:p>
        </p:txBody>
      </p:sp>
      <p:pic>
        <p:nvPicPr>
          <p:cNvPr id="37891" name="Picture 2">
            <a:extLst>
              <a:ext uri="{FF2B5EF4-FFF2-40B4-BE49-F238E27FC236}">
                <a16:creationId xmlns:a16="http://schemas.microsoft.com/office/drawing/2014/main" id="{AFEC745C-ABD0-B274-8AEC-2277D7505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6">
            <a:extLst>
              <a:ext uri="{FF2B5EF4-FFF2-40B4-BE49-F238E27FC236}">
                <a16:creationId xmlns:a16="http://schemas.microsoft.com/office/drawing/2014/main" id="{10B7DC43-6349-0042-EB76-FCFD031A6DD1}"/>
              </a:ext>
            </a:extLst>
          </p:cNvPr>
          <p:cNvSpPr txBox="1">
            <a:spLocks noChangeArrowheads="1"/>
          </p:cNvSpPr>
          <p:nvPr/>
        </p:nvSpPr>
        <p:spPr bwMode="auto">
          <a:xfrm>
            <a:off x="404813" y="371475"/>
            <a:ext cx="8416925"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800" b="1">
                <a:solidFill>
                  <a:srgbClr val="002060"/>
                </a:solidFill>
                <a:latin typeface="Arial" panose="020B0604020202020204" pitchFamily="34" charset="0"/>
                <a:cs typeface="Arial" panose="020B0604020202020204" pitchFamily="34" charset="0"/>
              </a:rPr>
              <a:t>What is checked after racing?</a:t>
            </a:r>
          </a:p>
          <a:p>
            <a:pPr algn="just">
              <a:spcBef>
                <a:spcPct val="50000"/>
              </a:spcBef>
              <a:buFontTx/>
              <a:buNone/>
            </a:pPr>
            <a:r>
              <a:rPr lang="en-US" altLang="en-US" sz="2000" b="1" i="1">
                <a:solidFill>
                  <a:srgbClr val="000066"/>
                </a:solidFill>
                <a:latin typeface="Arial" panose="020B0604020202020204" pitchFamily="34" charset="0"/>
                <a:cs typeface="Arial" panose="020B0604020202020204" pitchFamily="34" charset="0"/>
              </a:rPr>
              <a:t>At the dock – After inshore races</a:t>
            </a:r>
          </a:p>
          <a:p>
            <a:pPr algn="just">
              <a:spcBef>
                <a:spcPct val="50000"/>
              </a:spcBef>
              <a:buFontTx/>
              <a:buNone/>
            </a:pPr>
            <a:endParaRPr lang="en-US" altLang="en-US" sz="1800" i="1">
              <a:solidFill>
                <a:srgbClr val="000066"/>
              </a:solidFill>
              <a:latin typeface="Arial" panose="020B0604020202020204" pitchFamily="34" charset="0"/>
              <a:cs typeface="Arial" panose="020B0604020202020204" pitchFamily="34" charset="0"/>
            </a:endParaRPr>
          </a:p>
          <a:p>
            <a:pPr algn="just">
              <a:spcBef>
                <a:spcPct val="50000"/>
              </a:spcBef>
            </a:pPr>
            <a:r>
              <a:rPr lang="en-US" altLang="en-US" sz="1800" i="1">
                <a:solidFill>
                  <a:srgbClr val="000066"/>
                </a:solidFill>
                <a:latin typeface="Arial" panose="020B0604020202020204" pitchFamily="34" charset="0"/>
                <a:cs typeface="Arial" panose="020B0604020202020204" pitchFamily="34" charset="0"/>
              </a:rPr>
              <a:t>These criteria shall be applied at the end of each racing day, except when the boat is supposed to be inspected for an item previously checked. In this case, a different check may be scheduled for that boat, and if needed, boats placed 4th, 5th, 6th etc. will be inspected.</a:t>
            </a:r>
          </a:p>
          <a:p>
            <a:pPr algn="just">
              <a:spcBef>
                <a:spcPct val="50000"/>
              </a:spcBef>
            </a:pPr>
            <a:r>
              <a:rPr lang="hr-HR" altLang="en-US" sz="1800" i="1">
                <a:solidFill>
                  <a:srgbClr val="000066"/>
                </a:solidFill>
                <a:latin typeface="Arial" panose="020B0604020202020204" pitchFamily="34" charset="0"/>
                <a:cs typeface="Arial" panose="020B0604020202020204" pitchFamily="34" charset="0"/>
              </a:rPr>
              <a:t>In</a:t>
            </a:r>
            <a:r>
              <a:rPr lang="en-GB" altLang="en-US" sz="1800" i="1">
                <a:solidFill>
                  <a:srgbClr val="000066"/>
                </a:solidFill>
                <a:latin typeface="Arial" panose="020B0604020202020204" pitchFamily="34" charset="0"/>
                <a:cs typeface="Arial" panose="020B0604020202020204" pitchFamily="34" charset="0"/>
              </a:rPr>
              <a:t>dependently from the results, any boat can be inspected upon a measurement protest or by the choice of the Technical Committee.</a:t>
            </a:r>
            <a:endParaRPr lang="en-US" altLang="en-US" sz="1800" i="1">
              <a:solidFill>
                <a:srgbClr val="000066"/>
              </a:solidFill>
              <a:latin typeface="Arial" panose="020B0604020202020204" pitchFamily="34" charset="0"/>
              <a:cs typeface="Arial" panose="020B0604020202020204" pitchFamily="34" charset="0"/>
            </a:endParaRPr>
          </a:p>
          <a:p>
            <a:pPr algn="just">
              <a:spcBef>
                <a:spcPct val="50000"/>
              </a:spcBef>
              <a:buFontTx/>
              <a:buNone/>
            </a:pPr>
            <a:endParaRPr lang="en-US" altLang="en-US" sz="1800" i="1">
              <a:solidFill>
                <a:srgbClr val="000066"/>
              </a:solidFill>
              <a:latin typeface="Arial" panose="020B0604020202020204" pitchFamily="34" charset="0"/>
              <a:cs typeface="Arial" panose="020B0604020202020204" pitchFamily="34" charset="0"/>
            </a:endParaRPr>
          </a:p>
          <a:p>
            <a:pPr algn="just">
              <a:spcBef>
                <a:spcPct val="50000"/>
              </a:spcBef>
              <a:buFont typeface="Courier New" panose="02070309020205020404" pitchFamily="49" charset="0"/>
              <a:buChar char="o"/>
            </a:pPr>
            <a:endParaRPr lang="en-US" altLang="en-US" sz="1600" i="1">
              <a:solidFill>
                <a:srgbClr val="000066"/>
              </a:solidFill>
              <a:latin typeface="Arial" panose="020B0604020202020204" pitchFamily="34" charset="0"/>
              <a:cs typeface="Arial" panose="020B0604020202020204" pitchFamily="34" charset="0"/>
            </a:endParaRPr>
          </a:p>
          <a:p>
            <a:pPr algn="just">
              <a:spcBef>
                <a:spcPct val="0"/>
              </a:spcBef>
              <a:buFontTx/>
              <a:buNone/>
            </a:pPr>
            <a:endParaRPr lang="en-US" altLang="en-US" sz="2000" i="1">
              <a:solidFill>
                <a:srgbClr val="002060"/>
              </a:solidFill>
              <a:latin typeface="Arial" panose="020B0604020202020204" pitchFamily="34" charset="0"/>
              <a:cs typeface="Arial" panose="020B0604020202020204" pitchFamily="34" charset="0"/>
            </a:endParaRPr>
          </a:p>
        </p:txBody>
      </p:sp>
      <p:pic>
        <p:nvPicPr>
          <p:cNvPr id="38915" name="Picture 2">
            <a:extLst>
              <a:ext uri="{FF2B5EF4-FFF2-40B4-BE49-F238E27FC236}">
                <a16:creationId xmlns:a16="http://schemas.microsoft.com/office/drawing/2014/main" id="{BD5BA40F-886A-7BF0-7A26-A5AC06606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6">
            <a:extLst>
              <a:ext uri="{FF2B5EF4-FFF2-40B4-BE49-F238E27FC236}">
                <a16:creationId xmlns:a16="http://schemas.microsoft.com/office/drawing/2014/main" id="{3F9D5C8A-916E-6C8C-105E-4496F00F5F38}"/>
              </a:ext>
            </a:extLst>
          </p:cNvPr>
          <p:cNvSpPr txBox="1">
            <a:spLocks noChangeArrowheads="1"/>
          </p:cNvSpPr>
          <p:nvPr/>
        </p:nvSpPr>
        <p:spPr bwMode="auto">
          <a:xfrm>
            <a:off x="404813" y="371475"/>
            <a:ext cx="8416925"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600" b="1">
                <a:solidFill>
                  <a:srgbClr val="002060"/>
                </a:solidFill>
                <a:latin typeface="Arial" panose="020B0604020202020204" pitchFamily="34" charset="0"/>
                <a:cs typeface="Arial" panose="020B0604020202020204" pitchFamily="34" charset="0"/>
              </a:rPr>
              <a:t>What can be the result of the post-race inspection?</a:t>
            </a:r>
          </a:p>
          <a:p>
            <a:pPr algn="just">
              <a:spcBef>
                <a:spcPct val="50000"/>
              </a:spcBef>
              <a:buFontTx/>
              <a:buNone/>
            </a:pPr>
            <a:endParaRPr lang="en-US" altLang="en-US" sz="1800" i="1">
              <a:solidFill>
                <a:srgbClr val="000066"/>
              </a:solidFill>
              <a:latin typeface="Arial" panose="020B0604020202020204" pitchFamily="34" charset="0"/>
              <a:cs typeface="Arial" panose="020B0604020202020204" pitchFamily="34" charset="0"/>
            </a:endParaRPr>
          </a:p>
          <a:p>
            <a:pPr algn="just">
              <a:spcBef>
                <a:spcPct val="50000"/>
              </a:spcBef>
            </a:pPr>
            <a:r>
              <a:rPr lang="en-GB" altLang="en-US" sz="1800" i="1">
                <a:solidFill>
                  <a:srgbClr val="000066"/>
                </a:solidFill>
                <a:latin typeface="Arial" panose="020B0604020202020204" pitchFamily="34" charset="0"/>
                <a:cs typeface="Arial" panose="020B0604020202020204" pitchFamily="34" charset="0"/>
              </a:rPr>
              <a:t>If the Technical Committee finds that boats do not comply with the ORC Rating Rules, it shall protest the boat, and it may protest the boat for any infringement of the OSR.</a:t>
            </a:r>
            <a:endParaRPr lang="hr-HR" altLang="en-US" sz="1800" i="1">
              <a:solidFill>
                <a:srgbClr val="000066"/>
              </a:solidFill>
              <a:latin typeface="Arial" panose="020B0604020202020204" pitchFamily="34" charset="0"/>
              <a:cs typeface="Arial" panose="020B0604020202020204" pitchFamily="34" charset="0"/>
            </a:endParaRPr>
          </a:p>
          <a:p>
            <a:pPr algn="just">
              <a:spcBef>
                <a:spcPct val="50000"/>
              </a:spcBef>
            </a:pPr>
            <a:r>
              <a:rPr lang="hr-HR" altLang="en-US" sz="1800" i="1">
                <a:solidFill>
                  <a:srgbClr val="000066"/>
                </a:solidFill>
                <a:latin typeface="Arial" panose="020B0604020202020204" pitchFamily="34" charset="0"/>
                <a:cs typeface="Arial" panose="020B0604020202020204" pitchFamily="34" charset="0"/>
              </a:rPr>
              <a:t>T</a:t>
            </a:r>
            <a:r>
              <a:rPr lang="en-GB" altLang="en-US" sz="1800" i="1">
                <a:solidFill>
                  <a:srgbClr val="000066"/>
                </a:solidFill>
                <a:latin typeface="Arial" panose="020B0604020202020204" pitchFamily="34" charset="0"/>
                <a:cs typeface="Arial" panose="020B0604020202020204" pitchFamily="34" charset="0"/>
              </a:rPr>
              <a:t>he flotation check will start with the freeboards measurement. A test certificate will be run with these measurements to calculate APH that will be compared with the one on your ORC International certificate. </a:t>
            </a:r>
            <a:endParaRPr lang="hr-HR" altLang="en-US" sz="1800" i="1">
              <a:solidFill>
                <a:srgbClr val="000066"/>
              </a:solidFill>
              <a:latin typeface="Arial" panose="020B0604020202020204" pitchFamily="34" charset="0"/>
              <a:cs typeface="Arial" panose="020B0604020202020204" pitchFamily="34" charset="0"/>
            </a:endParaRPr>
          </a:p>
          <a:p>
            <a:pPr algn="just">
              <a:spcBef>
                <a:spcPct val="50000"/>
              </a:spcBef>
            </a:pPr>
            <a:r>
              <a:rPr lang="en-GB" altLang="en-US" sz="1800" i="1">
                <a:solidFill>
                  <a:srgbClr val="000066"/>
                </a:solidFill>
                <a:latin typeface="Arial" panose="020B0604020202020204" pitchFamily="34" charset="0"/>
                <a:cs typeface="Arial" panose="020B0604020202020204" pitchFamily="34" charset="0"/>
              </a:rPr>
              <a:t>If the difference between the two APHs is less than 0.1%, a boat will be considered in compliance with her certificate. If the difference is greater, an inclining test will be performed to run a new test certificate. </a:t>
            </a:r>
            <a:endParaRPr lang="hr-HR" altLang="en-US" sz="1800" i="1">
              <a:solidFill>
                <a:srgbClr val="000066"/>
              </a:solidFill>
              <a:latin typeface="Arial" panose="020B0604020202020204" pitchFamily="34" charset="0"/>
              <a:cs typeface="Arial" panose="020B0604020202020204" pitchFamily="34" charset="0"/>
            </a:endParaRPr>
          </a:p>
          <a:p>
            <a:pPr algn="just">
              <a:spcBef>
                <a:spcPct val="50000"/>
              </a:spcBef>
            </a:pPr>
            <a:r>
              <a:rPr lang="en-GB" altLang="en-US" sz="1800" i="1">
                <a:solidFill>
                  <a:srgbClr val="000066"/>
                </a:solidFill>
                <a:latin typeface="Arial" panose="020B0604020202020204" pitchFamily="34" charset="0"/>
                <a:cs typeface="Arial" panose="020B0604020202020204" pitchFamily="34" charset="0"/>
              </a:rPr>
              <a:t>If the APH difference is still greater than 0.1%, TC will protest the boat and ORC Rule 305.2 will be applied.</a:t>
            </a:r>
            <a:endParaRPr lang="en-US" altLang="en-US" sz="1800" i="1">
              <a:solidFill>
                <a:srgbClr val="000066"/>
              </a:solidFill>
              <a:latin typeface="Arial" panose="020B0604020202020204" pitchFamily="34" charset="0"/>
              <a:cs typeface="Arial" panose="020B0604020202020204" pitchFamily="34" charset="0"/>
            </a:endParaRPr>
          </a:p>
          <a:p>
            <a:pPr algn="just">
              <a:spcBef>
                <a:spcPct val="50000"/>
              </a:spcBef>
              <a:buFont typeface="Courier New" panose="02070309020205020404" pitchFamily="49" charset="0"/>
              <a:buChar char="o"/>
            </a:pPr>
            <a:endParaRPr lang="en-US" altLang="en-US" sz="1600" i="1">
              <a:solidFill>
                <a:srgbClr val="000066"/>
              </a:solidFill>
              <a:latin typeface="Arial" panose="020B0604020202020204" pitchFamily="34" charset="0"/>
              <a:cs typeface="Arial" panose="020B0604020202020204" pitchFamily="34" charset="0"/>
            </a:endParaRPr>
          </a:p>
          <a:p>
            <a:pPr algn="just">
              <a:spcBef>
                <a:spcPct val="0"/>
              </a:spcBef>
              <a:buFontTx/>
              <a:buNone/>
            </a:pPr>
            <a:endParaRPr lang="en-US" altLang="en-US" sz="2000" i="1">
              <a:solidFill>
                <a:srgbClr val="002060"/>
              </a:solidFill>
              <a:latin typeface="Arial" panose="020B0604020202020204" pitchFamily="34" charset="0"/>
              <a:cs typeface="Arial" panose="020B0604020202020204" pitchFamily="34" charset="0"/>
            </a:endParaRPr>
          </a:p>
        </p:txBody>
      </p:sp>
      <p:pic>
        <p:nvPicPr>
          <p:cNvPr id="39939" name="Picture 2">
            <a:extLst>
              <a:ext uri="{FF2B5EF4-FFF2-40B4-BE49-F238E27FC236}">
                <a16:creationId xmlns:a16="http://schemas.microsoft.com/office/drawing/2014/main" id="{50B8D58C-4122-939E-48F5-51964C87E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a:extLst>
              <a:ext uri="{FF2B5EF4-FFF2-40B4-BE49-F238E27FC236}">
                <a16:creationId xmlns:a16="http://schemas.microsoft.com/office/drawing/2014/main" id="{60B5D59A-BDE1-94CC-6440-822C9FFA76C6}"/>
              </a:ext>
            </a:extLst>
          </p:cNvPr>
          <p:cNvSpPr txBox="1">
            <a:spLocks noChangeArrowheads="1"/>
          </p:cNvSpPr>
          <p:nvPr/>
        </p:nvSpPr>
        <p:spPr bwMode="auto">
          <a:xfrm>
            <a:off x="404813" y="371475"/>
            <a:ext cx="8416925" cy="2046288"/>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defRPr/>
            </a:pPr>
            <a:r>
              <a:rPr lang="en-US" altLang="en-US" sz="2600" b="1" dirty="0">
                <a:solidFill>
                  <a:srgbClr val="002060"/>
                </a:solidFill>
                <a:latin typeface="Arial" panose="020B0604020202020204" pitchFamily="34" charset="0"/>
                <a:cs typeface="Arial" panose="020B0604020202020204" pitchFamily="34" charset="0"/>
              </a:rPr>
              <a:t>What can be the result of the post-race inspection?</a:t>
            </a:r>
          </a:p>
          <a:p>
            <a:pPr marL="285750" indent="-285750" algn="just">
              <a:spcBef>
                <a:spcPct val="50000"/>
              </a:spcBef>
              <a:defRPr/>
            </a:pPr>
            <a:r>
              <a:rPr lang="en-US" altLang="en-US" sz="1800" i="1" dirty="0">
                <a:solidFill>
                  <a:srgbClr val="000066"/>
                </a:solidFill>
                <a:latin typeface="Arial" panose="020B0604020202020204" pitchFamily="34" charset="0"/>
                <a:cs typeface="Arial" panose="020B0604020202020204" pitchFamily="34" charset="0"/>
              </a:rPr>
              <a:t>If there is any difference in sail measurements, a test certificate will be run with these sail measurements for a comparison of the APH with the one on your ORC International certificate. If the APH difference is greater than 0.1%, TC will protest the boat and ORC Rule 305.2 will be applied.</a:t>
            </a:r>
            <a:endParaRPr lang="en-US" altLang="en-US" sz="1600" i="1" dirty="0">
              <a:solidFill>
                <a:srgbClr val="000066"/>
              </a:solidFill>
              <a:latin typeface="Arial" panose="020B0604020202020204" pitchFamily="34" charset="0"/>
              <a:cs typeface="Arial" panose="020B0604020202020204" pitchFamily="34" charset="0"/>
            </a:endParaRPr>
          </a:p>
          <a:p>
            <a:pPr algn="just">
              <a:spcBef>
                <a:spcPct val="0"/>
              </a:spcBef>
              <a:buFontTx/>
              <a:buNone/>
              <a:defRPr/>
            </a:pPr>
            <a:endParaRPr lang="en-US" altLang="en-US" sz="2000" i="1" dirty="0">
              <a:solidFill>
                <a:srgbClr val="002060"/>
              </a:solidFill>
              <a:latin typeface="Arial" panose="020B0604020202020204" pitchFamily="34" charset="0"/>
              <a:cs typeface="Arial" panose="020B0604020202020204" pitchFamily="34" charset="0"/>
            </a:endParaRPr>
          </a:p>
        </p:txBody>
      </p:sp>
      <p:pic>
        <p:nvPicPr>
          <p:cNvPr id="40963" name="Picture 2">
            <a:extLst>
              <a:ext uri="{FF2B5EF4-FFF2-40B4-BE49-F238E27FC236}">
                <a16:creationId xmlns:a16="http://schemas.microsoft.com/office/drawing/2014/main" id="{7FB75193-97A5-DCBE-8E88-3636E321C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2233613"/>
            <a:ext cx="56896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2">
            <a:extLst>
              <a:ext uri="{FF2B5EF4-FFF2-40B4-BE49-F238E27FC236}">
                <a16:creationId xmlns:a16="http://schemas.microsoft.com/office/drawing/2014/main" id="{B35CE542-72C6-8476-749A-47023B465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6">
            <a:extLst>
              <a:ext uri="{FF2B5EF4-FFF2-40B4-BE49-F238E27FC236}">
                <a16:creationId xmlns:a16="http://schemas.microsoft.com/office/drawing/2014/main" id="{4D05A1A2-8142-4AB2-2DF1-40BC0C64BAFB}"/>
              </a:ext>
            </a:extLst>
          </p:cNvPr>
          <p:cNvSpPr txBox="1">
            <a:spLocks noChangeArrowheads="1"/>
          </p:cNvSpPr>
          <p:nvPr/>
        </p:nvSpPr>
        <p:spPr bwMode="auto">
          <a:xfrm>
            <a:off x="404813" y="371475"/>
            <a:ext cx="8355012"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600" b="1" dirty="0">
                <a:solidFill>
                  <a:srgbClr val="002060"/>
                </a:solidFill>
                <a:latin typeface="Arial" panose="020B0604020202020204" pitchFamily="34" charset="0"/>
                <a:cs typeface="Arial" panose="020B0604020202020204" pitchFamily="34" charset="0"/>
              </a:rPr>
              <a:t>What can be the result of the post-race inspection?</a:t>
            </a:r>
          </a:p>
          <a:p>
            <a:pPr algn="just">
              <a:spcBef>
                <a:spcPct val="50000"/>
              </a:spcBef>
            </a:pPr>
            <a:endParaRPr lang="hr-HR" altLang="en-US" sz="1800" i="1" dirty="0">
              <a:solidFill>
                <a:srgbClr val="000066"/>
              </a:solidFill>
              <a:latin typeface="Arial" panose="020B0604020202020204" pitchFamily="34" charset="0"/>
              <a:cs typeface="Arial" panose="020B0604020202020204" pitchFamily="34" charset="0"/>
            </a:endParaRPr>
          </a:p>
          <a:p>
            <a:pPr algn="just">
              <a:spcBef>
                <a:spcPct val="50000"/>
              </a:spcBef>
            </a:pPr>
            <a:r>
              <a:rPr lang="hr-HR" altLang="en-US" sz="1800" i="1" dirty="0">
                <a:solidFill>
                  <a:srgbClr val="000066"/>
                </a:solidFill>
                <a:latin typeface="Arial" panose="020B0604020202020204" pitchFamily="34" charset="0"/>
                <a:cs typeface="Arial" panose="020B0604020202020204" pitchFamily="34" charset="0"/>
              </a:rPr>
              <a:t>I</a:t>
            </a:r>
            <a:r>
              <a:rPr lang="en-GB" altLang="en-US" sz="1800" i="1" dirty="0">
                <a:solidFill>
                  <a:srgbClr val="000066"/>
                </a:solidFill>
                <a:latin typeface="Arial" panose="020B0604020202020204" pitchFamily="34" charset="0"/>
                <a:cs typeface="Arial" panose="020B0604020202020204" pitchFamily="34" charset="0"/>
              </a:rPr>
              <a:t>f the crew weight is found greater than the maximum or smaller than the minimum recorded on the ORC International certificate, TC will protest the boat. </a:t>
            </a:r>
            <a:endParaRPr lang="hr-HR" altLang="en-US" sz="1800" i="1" dirty="0">
              <a:solidFill>
                <a:srgbClr val="000066"/>
              </a:solidFill>
              <a:latin typeface="Arial" panose="020B0604020202020204" pitchFamily="34" charset="0"/>
              <a:cs typeface="Arial" panose="020B0604020202020204" pitchFamily="34" charset="0"/>
            </a:endParaRPr>
          </a:p>
          <a:p>
            <a:pPr algn="just">
              <a:spcBef>
                <a:spcPct val="50000"/>
              </a:spcBef>
            </a:pPr>
            <a:r>
              <a:rPr lang="en-GB" altLang="en-US" sz="1800" i="1" dirty="0">
                <a:solidFill>
                  <a:srgbClr val="000066"/>
                </a:solidFill>
                <a:latin typeface="Arial" panose="020B0604020202020204" pitchFamily="34" charset="0"/>
                <a:cs typeface="Arial" panose="020B0604020202020204" pitchFamily="34" charset="0"/>
              </a:rPr>
              <a:t>Please note that </a:t>
            </a:r>
            <a:r>
              <a:rPr lang="en-GB" altLang="en-US" sz="1800" b="1" i="1" dirty="0">
                <a:solidFill>
                  <a:srgbClr val="000066"/>
                </a:solidFill>
                <a:latin typeface="Arial" panose="020B0604020202020204" pitchFamily="34" charset="0"/>
                <a:cs typeface="Arial" panose="020B0604020202020204" pitchFamily="34" charset="0"/>
              </a:rPr>
              <a:t>ANY</a:t>
            </a:r>
            <a:r>
              <a:rPr lang="en-GB" altLang="en-US" sz="1800" i="1" dirty="0">
                <a:solidFill>
                  <a:srgbClr val="000066"/>
                </a:solidFill>
                <a:latin typeface="Arial" panose="020B0604020202020204" pitchFamily="34" charset="0"/>
                <a:cs typeface="Arial" panose="020B0604020202020204" pitchFamily="34" charset="0"/>
              </a:rPr>
              <a:t> infringement related to the  crew weight is not considered as an issue of compliance with the certificate and it is not subject to the APH comparison. </a:t>
            </a:r>
            <a:endParaRPr lang="hr-HR" altLang="en-US" sz="1800" i="1" dirty="0">
              <a:solidFill>
                <a:srgbClr val="000066"/>
              </a:solidFill>
              <a:latin typeface="Arial" panose="020B0604020202020204" pitchFamily="34" charset="0"/>
              <a:cs typeface="Arial" panose="020B0604020202020204" pitchFamily="34" charset="0"/>
            </a:endParaRPr>
          </a:p>
          <a:p>
            <a:pPr algn="just">
              <a:spcBef>
                <a:spcPct val="50000"/>
              </a:spcBef>
            </a:pPr>
            <a:r>
              <a:rPr lang="en-US" altLang="en-US" sz="1800" i="1" dirty="0">
                <a:solidFill>
                  <a:srgbClr val="000066"/>
                </a:solidFill>
                <a:latin typeface="Arial" panose="020B0604020202020204" pitchFamily="34" charset="0"/>
                <a:cs typeface="Arial" panose="020B0604020202020204" pitchFamily="34" charset="0"/>
              </a:rPr>
              <a:t>Please remember that you may declare maximum crew weight and add safety margin to be sure that crew complies with the rule.</a:t>
            </a:r>
          </a:p>
          <a:p>
            <a:pPr algn="just">
              <a:spcBef>
                <a:spcPct val="50000"/>
              </a:spcBef>
            </a:pPr>
            <a:r>
              <a:rPr lang="en-GB" altLang="en-US" sz="1800" i="1" dirty="0">
                <a:solidFill>
                  <a:srgbClr val="000066"/>
                </a:solidFill>
                <a:latin typeface="Arial" panose="020B0604020202020204" pitchFamily="34" charset="0"/>
                <a:cs typeface="Arial" panose="020B0604020202020204" pitchFamily="34" charset="0"/>
              </a:rPr>
              <a:t>ORC Rule 305.2 does not apply in this case, and the decision of the protest </a:t>
            </a:r>
            <a:r>
              <a:rPr lang="en-GB" altLang="en-US" sz="1800" b="1" i="1" dirty="0">
                <a:solidFill>
                  <a:srgbClr val="000066"/>
                </a:solidFill>
                <a:latin typeface="Arial" panose="020B0604020202020204" pitchFamily="34" charset="0"/>
                <a:cs typeface="Arial" panose="020B0604020202020204" pitchFamily="34" charset="0"/>
              </a:rPr>
              <a:t>may be a disqualification in all races </a:t>
            </a:r>
            <a:r>
              <a:rPr lang="en-GB" altLang="en-US" sz="1800" i="1" dirty="0">
                <a:solidFill>
                  <a:srgbClr val="000066"/>
                </a:solidFill>
                <a:latin typeface="Arial" panose="020B0604020202020204" pitchFamily="34" charset="0"/>
                <a:cs typeface="Arial" panose="020B0604020202020204" pitchFamily="34" charset="0"/>
              </a:rPr>
              <a:t>where crew weight was not in the range given in the certificate.</a:t>
            </a:r>
            <a:endParaRPr lang="hr-HR" altLang="en-US" sz="1800" i="1" dirty="0">
              <a:solidFill>
                <a:srgbClr val="000066"/>
              </a:solidFill>
              <a:latin typeface="Arial" panose="020B0604020202020204" pitchFamily="34" charset="0"/>
              <a:cs typeface="Arial" panose="020B0604020202020204" pitchFamily="34" charset="0"/>
            </a:endParaRPr>
          </a:p>
          <a:p>
            <a:pPr algn="just">
              <a:spcBef>
                <a:spcPct val="50000"/>
              </a:spcBef>
            </a:pPr>
            <a:r>
              <a:rPr lang="en-US" altLang="en-US" sz="1800" i="1" dirty="0">
                <a:solidFill>
                  <a:srgbClr val="000066"/>
                </a:solidFill>
                <a:latin typeface="Arial" panose="020B0604020202020204" pitchFamily="34" charset="0"/>
                <a:cs typeface="Arial" panose="020B0604020202020204" pitchFamily="34" charset="0"/>
              </a:rPr>
              <a:t>The same principle applies for other tow items that may be declared by the owner: use of asymmetric spinnaker tacked on the centerline only and adjusting the mast foot while racing</a:t>
            </a:r>
            <a:endParaRPr lang="en-US" altLang="en-US" sz="2000" i="1" dirty="0">
              <a:solidFill>
                <a:srgbClr val="002060"/>
              </a:solidFill>
              <a:latin typeface="Arial" panose="020B0604020202020204" pitchFamily="34" charset="0"/>
              <a:cs typeface="Arial" panose="020B0604020202020204" pitchFamily="34" charset="0"/>
            </a:endParaRPr>
          </a:p>
        </p:txBody>
      </p:sp>
      <p:pic>
        <p:nvPicPr>
          <p:cNvPr id="41987" name="Picture 2">
            <a:extLst>
              <a:ext uri="{FF2B5EF4-FFF2-40B4-BE49-F238E27FC236}">
                <a16:creationId xmlns:a16="http://schemas.microsoft.com/office/drawing/2014/main" id="{80C58F88-595F-53A3-2D88-3FE05287E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a:extLst>
              <a:ext uri="{FF2B5EF4-FFF2-40B4-BE49-F238E27FC236}">
                <a16:creationId xmlns:a16="http://schemas.microsoft.com/office/drawing/2014/main" id="{C0CE21E7-0286-E37D-669E-B0E80D230B5D}"/>
              </a:ext>
            </a:extLst>
          </p:cNvPr>
          <p:cNvSpPr txBox="1">
            <a:spLocks noChangeArrowheads="1"/>
          </p:cNvSpPr>
          <p:nvPr/>
        </p:nvSpPr>
        <p:spPr bwMode="auto">
          <a:xfrm>
            <a:off x="528638" y="541338"/>
            <a:ext cx="8085137"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800" b="1">
                <a:solidFill>
                  <a:srgbClr val="002060"/>
                </a:solidFill>
                <a:latin typeface="Arial" panose="020B0604020202020204" pitchFamily="34" charset="0"/>
                <a:cs typeface="Arial" panose="020B0604020202020204" pitchFamily="34" charset="0"/>
              </a:rPr>
              <a:t>Pre-race equipment inspection schedule</a:t>
            </a:r>
          </a:p>
          <a:p>
            <a:pPr algn="just">
              <a:spcBef>
                <a:spcPct val="0"/>
              </a:spcBef>
              <a:buFontTx/>
              <a:buNone/>
            </a:pPr>
            <a:br>
              <a:rPr lang="en-US" altLang="en-US" sz="2000" b="1" i="1">
                <a:solidFill>
                  <a:srgbClr val="002060"/>
                </a:solidFill>
                <a:latin typeface="Arial" panose="020B0604020202020204" pitchFamily="34" charset="0"/>
                <a:cs typeface="Arial" panose="020B0604020202020204" pitchFamily="34" charset="0"/>
              </a:rPr>
            </a:br>
            <a:r>
              <a:rPr lang="en-US" altLang="en-US" sz="2000" b="1" i="1">
                <a:solidFill>
                  <a:srgbClr val="002060"/>
                </a:solidFill>
                <a:latin typeface="Arial" panose="020B0604020202020204" pitchFamily="34" charset="0"/>
                <a:cs typeface="Arial" panose="020B0604020202020204" pitchFamily="34" charset="0"/>
              </a:rPr>
              <a:t>Friday, 27 September 2024</a:t>
            </a:r>
          </a:p>
          <a:p>
            <a:pPr algn="just">
              <a:spcBef>
                <a:spcPct val="0"/>
              </a:spcBef>
            </a:pPr>
            <a:r>
              <a:rPr lang="en-US" altLang="en-US" sz="2000" i="1">
                <a:solidFill>
                  <a:srgbClr val="002060"/>
                </a:solidFill>
                <a:latin typeface="Arial" panose="020B0604020202020204" pitchFamily="34" charset="0"/>
                <a:cs typeface="Arial" panose="020B0604020202020204" pitchFamily="34" charset="0"/>
              </a:rPr>
              <a:t>09:00 – 13:00</a:t>
            </a:r>
          </a:p>
          <a:p>
            <a:pPr algn="just">
              <a:spcBef>
                <a:spcPct val="0"/>
              </a:spcBef>
            </a:pPr>
            <a:r>
              <a:rPr lang="en-US" altLang="en-US" sz="2000" i="1">
                <a:solidFill>
                  <a:srgbClr val="002060"/>
                </a:solidFill>
                <a:latin typeface="Arial" panose="020B0604020202020204" pitchFamily="34" charset="0"/>
                <a:cs typeface="Arial" panose="020B0604020202020204" pitchFamily="34" charset="0"/>
              </a:rPr>
              <a:t>14:00 – 18:00</a:t>
            </a:r>
          </a:p>
          <a:p>
            <a:pPr algn="just">
              <a:spcBef>
                <a:spcPct val="0"/>
              </a:spcBef>
              <a:buFontTx/>
              <a:buNone/>
            </a:pPr>
            <a:endParaRPr lang="en-US" altLang="en-US" sz="2000" i="1">
              <a:solidFill>
                <a:srgbClr val="002060"/>
              </a:solidFill>
              <a:latin typeface="Arial" panose="020B0604020202020204" pitchFamily="34" charset="0"/>
              <a:cs typeface="Arial" panose="020B0604020202020204" pitchFamily="34" charset="0"/>
            </a:endParaRPr>
          </a:p>
          <a:p>
            <a:pPr algn="just">
              <a:spcBef>
                <a:spcPct val="0"/>
              </a:spcBef>
              <a:buFontTx/>
              <a:buNone/>
            </a:pPr>
            <a:r>
              <a:rPr lang="en-US" altLang="en-US" sz="2000" b="1" i="1">
                <a:solidFill>
                  <a:srgbClr val="002060"/>
                </a:solidFill>
                <a:latin typeface="Arial" panose="020B0604020202020204" pitchFamily="34" charset="0"/>
                <a:cs typeface="Arial" panose="020B0604020202020204" pitchFamily="34" charset="0"/>
              </a:rPr>
              <a:t>Saturday, 28 September 2024</a:t>
            </a:r>
          </a:p>
          <a:p>
            <a:pPr algn="just">
              <a:spcBef>
                <a:spcPct val="0"/>
              </a:spcBef>
            </a:pPr>
            <a:r>
              <a:rPr lang="en-US" altLang="en-US" sz="2000" i="1">
                <a:solidFill>
                  <a:srgbClr val="002060"/>
                </a:solidFill>
                <a:latin typeface="Arial" panose="020B0604020202020204" pitchFamily="34" charset="0"/>
                <a:cs typeface="Arial" panose="020B0604020202020204" pitchFamily="34" charset="0"/>
              </a:rPr>
              <a:t>09:00 – 13:00</a:t>
            </a:r>
          </a:p>
          <a:p>
            <a:pPr algn="just">
              <a:spcBef>
                <a:spcPct val="0"/>
              </a:spcBef>
            </a:pPr>
            <a:r>
              <a:rPr lang="en-US" altLang="en-US" sz="2000" i="1">
                <a:solidFill>
                  <a:srgbClr val="002060"/>
                </a:solidFill>
                <a:latin typeface="Arial" panose="020B0604020202020204" pitchFamily="34" charset="0"/>
                <a:cs typeface="Arial" panose="020B0604020202020204" pitchFamily="34" charset="0"/>
              </a:rPr>
              <a:t>14:00 – 18:00</a:t>
            </a:r>
          </a:p>
          <a:p>
            <a:pPr algn="just">
              <a:spcBef>
                <a:spcPct val="0"/>
              </a:spcBef>
              <a:buFontTx/>
              <a:buNone/>
            </a:pPr>
            <a:endParaRPr lang="en-US" altLang="en-US" sz="2000" i="1">
              <a:solidFill>
                <a:srgbClr val="002060"/>
              </a:solidFill>
              <a:latin typeface="Arial" panose="020B0604020202020204" pitchFamily="34" charset="0"/>
              <a:cs typeface="Arial" panose="020B0604020202020204" pitchFamily="34" charset="0"/>
            </a:endParaRPr>
          </a:p>
          <a:p>
            <a:pPr algn="just">
              <a:spcBef>
                <a:spcPct val="0"/>
              </a:spcBef>
              <a:buFontTx/>
              <a:buNone/>
            </a:pPr>
            <a:r>
              <a:rPr lang="en-US" altLang="en-US" sz="2000" b="1" i="1">
                <a:solidFill>
                  <a:srgbClr val="002060"/>
                </a:solidFill>
                <a:latin typeface="Arial" panose="020B0604020202020204" pitchFamily="34" charset="0"/>
                <a:cs typeface="Arial" panose="020B0604020202020204" pitchFamily="34" charset="0"/>
              </a:rPr>
              <a:t>Sunday, 29 September 2024</a:t>
            </a:r>
          </a:p>
          <a:p>
            <a:pPr algn="just">
              <a:spcBef>
                <a:spcPct val="0"/>
              </a:spcBef>
            </a:pPr>
            <a:r>
              <a:rPr lang="en-US" altLang="en-US" sz="2000" i="1">
                <a:solidFill>
                  <a:srgbClr val="002060"/>
                </a:solidFill>
                <a:latin typeface="Arial" panose="020B0604020202020204" pitchFamily="34" charset="0"/>
                <a:cs typeface="Arial" panose="020B0604020202020204" pitchFamily="34" charset="0"/>
              </a:rPr>
              <a:t>09:00 – 13:00</a:t>
            </a:r>
          </a:p>
          <a:p>
            <a:pPr algn="just">
              <a:spcBef>
                <a:spcPct val="50000"/>
              </a:spcBef>
              <a:buFontTx/>
              <a:buNone/>
            </a:pPr>
            <a:br>
              <a:rPr lang="en-US" altLang="en-US" sz="2000" i="1">
                <a:solidFill>
                  <a:srgbClr val="002060"/>
                </a:solidFill>
                <a:latin typeface="Arial" panose="020B0604020202020204" pitchFamily="34" charset="0"/>
                <a:cs typeface="Arial" panose="020B0604020202020204" pitchFamily="34" charset="0"/>
              </a:rPr>
            </a:br>
            <a:r>
              <a:rPr lang="en-GB" altLang="en-US" sz="2000">
                <a:solidFill>
                  <a:srgbClr val="002060"/>
                </a:solidFill>
                <a:latin typeface="Arial" panose="020B0604020202020204" pitchFamily="34" charset="0"/>
                <a:cs typeface="Arial" panose="020B0604020202020204" pitchFamily="34" charset="0"/>
              </a:rPr>
              <a:t>The measurement appointment form will go live Friday, 30 August</a:t>
            </a:r>
            <a:r>
              <a:rPr lang="hr-HR" altLang="en-US" sz="2000" i="1">
                <a:solidFill>
                  <a:srgbClr val="002060"/>
                </a:solidFill>
                <a:latin typeface="Arial" panose="020B0604020202020204" pitchFamily="34" charset="0"/>
                <a:cs typeface="Arial" panose="020B0604020202020204" pitchFamily="34" charset="0"/>
              </a:rPr>
              <a:t>.</a:t>
            </a:r>
            <a:endParaRPr lang="en-US" altLang="en-US" sz="2000" i="1">
              <a:solidFill>
                <a:srgbClr val="002060"/>
              </a:solidFill>
              <a:latin typeface="Arial" panose="020B0604020202020204" pitchFamily="34" charset="0"/>
              <a:cs typeface="Arial" panose="020B0604020202020204" pitchFamily="34" charset="0"/>
            </a:endParaRPr>
          </a:p>
        </p:txBody>
      </p:sp>
      <p:pic>
        <p:nvPicPr>
          <p:cNvPr id="6147" name="Picture 2">
            <a:extLst>
              <a:ext uri="{FF2B5EF4-FFF2-40B4-BE49-F238E27FC236}">
                <a16:creationId xmlns:a16="http://schemas.microsoft.com/office/drawing/2014/main" id="{3D128679-C7B5-7453-4636-ABDFA0F07E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a:extLst>
              <a:ext uri="{FF2B5EF4-FFF2-40B4-BE49-F238E27FC236}">
                <a16:creationId xmlns:a16="http://schemas.microsoft.com/office/drawing/2014/main" id="{923AF8FA-BD89-EA06-C770-9BF880DC73C0}"/>
              </a:ext>
            </a:extLst>
          </p:cNvPr>
          <p:cNvSpPr txBox="1">
            <a:spLocks noChangeArrowheads="1"/>
          </p:cNvSpPr>
          <p:nvPr/>
        </p:nvSpPr>
        <p:spPr bwMode="auto">
          <a:xfrm>
            <a:off x="404813" y="371475"/>
            <a:ext cx="8416925"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600" b="1">
                <a:solidFill>
                  <a:srgbClr val="002060"/>
                </a:solidFill>
                <a:latin typeface="Arial" panose="020B0604020202020204" pitchFamily="34" charset="0"/>
                <a:cs typeface="Arial" panose="020B0604020202020204" pitchFamily="34" charset="0"/>
              </a:rPr>
              <a:t>What can be modified during the championship?</a:t>
            </a:r>
          </a:p>
          <a:p>
            <a:pPr algn="just">
              <a:spcBef>
                <a:spcPct val="50000"/>
              </a:spcBef>
            </a:pPr>
            <a:endParaRPr lang="en-US" altLang="en-US" sz="1800" i="1">
              <a:solidFill>
                <a:srgbClr val="000066"/>
              </a:solidFill>
              <a:latin typeface="Arial" panose="020B0604020202020204" pitchFamily="34" charset="0"/>
              <a:cs typeface="Arial" panose="020B0604020202020204" pitchFamily="34" charset="0"/>
            </a:endParaRPr>
          </a:p>
          <a:p>
            <a:pPr algn="just">
              <a:spcBef>
                <a:spcPct val="50000"/>
              </a:spcBef>
            </a:pPr>
            <a:r>
              <a:rPr lang="en-US" altLang="en-US" sz="1800" b="1" i="1">
                <a:solidFill>
                  <a:srgbClr val="000066"/>
                </a:solidFill>
                <a:latin typeface="Arial" panose="020B0604020202020204" pitchFamily="34" charset="0"/>
                <a:cs typeface="Arial" panose="020B0604020202020204" pitchFamily="34" charset="0"/>
              </a:rPr>
              <a:t>Crew changes:</a:t>
            </a:r>
            <a:r>
              <a:rPr lang="en-US" altLang="en-US" sz="1800" i="1">
                <a:solidFill>
                  <a:srgbClr val="000066"/>
                </a:solidFill>
                <a:latin typeface="Arial" panose="020B0604020202020204" pitchFamily="34" charset="0"/>
                <a:cs typeface="Arial" panose="020B0604020202020204" pitchFamily="34" charset="0"/>
              </a:rPr>
              <a:t> Once the entry is accepted, each boat shall submit the crew list that shall include all crew members who will be on board at the start of the first race</a:t>
            </a:r>
          </a:p>
          <a:p>
            <a:pPr algn="just">
              <a:spcBef>
                <a:spcPct val="50000"/>
              </a:spcBef>
            </a:pPr>
            <a:r>
              <a:rPr lang="en-US" altLang="en-US" sz="1800" i="1">
                <a:solidFill>
                  <a:srgbClr val="000066"/>
                </a:solidFill>
                <a:latin typeface="Arial" panose="020B0604020202020204" pitchFamily="34" charset="0"/>
                <a:cs typeface="Arial" panose="020B0604020202020204" pitchFamily="34" charset="0"/>
              </a:rPr>
              <a:t>After the first race, changes in crew </a:t>
            </a:r>
            <a:r>
              <a:rPr lang="en-GB" altLang="en-US" sz="1800" i="1">
                <a:solidFill>
                  <a:srgbClr val="000066"/>
                </a:solidFill>
                <a:latin typeface="Arial" panose="020B0604020202020204" pitchFamily="34" charset="0"/>
                <a:cs typeface="Arial" panose="020B0604020202020204" pitchFamily="34" charset="0"/>
              </a:rPr>
              <a:t>(adding new crew members, replacing, or disembarking crew members) shall be notified to the race office. </a:t>
            </a:r>
            <a:endParaRPr lang="hr-HR" altLang="en-US" sz="1800" i="1">
              <a:solidFill>
                <a:srgbClr val="000066"/>
              </a:solidFill>
              <a:latin typeface="Arial" panose="020B0604020202020204" pitchFamily="34" charset="0"/>
              <a:cs typeface="Arial" panose="020B0604020202020204" pitchFamily="34" charset="0"/>
            </a:endParaRPr>
          </a:p>
          <a:p>
            <a:pPr algn="just">
              <a:spcBef>
                <a:spcPct val="50000"/>
              </a:spcBef>
            </a:pPr>
            <a:r>
              <a:rPr lang="en-GB" altLang="en-US" sz="1800" i="1">
                <a:solidFill>
                  <a:srgbClr val="000066"/>
                </a:solidFill>
                <a:latin typeface="Arial" panose="020B0604020202020204" pitchFamily="34" charset="0"/>
                <a:cs typeface="Arial" panose="020B0604020202020204" pitchFamily="34" charset="0"/>
              </a:rPr>
              <a:t>Crew changes will be automatically</a:t>
            </a:r>
            <a:r>
              <a:rPr lang="hr-HR" altLang="en-US" sz="1800" i="1">
                <a:solidFill>
                  <a:srgbClr val="000066"/>
                </a:solidFill>
                <a:latin typeface="Arial" panose="020B0604020202020204" pitchFamily="34" charset="0"/>
                <a:cs typeface="Arial" panose="020B0604020202020204" pitchFamily="34" charset="0"/>
              </a:rPr>
              <a:t> </a:t>
            </a:r>
            <a:r>
              <a:rPr lang="en-GB" altLang="en-US" sz="1800" i="1">
                <a:solidFill>
                  <a:srgbClr val="000066"/>
                </a:solidFill>
                <a:latin typeface="Arial" panose="020B0604020202020204" pitchFamily="34" charset="0"/>
                <a:cs typeface="Arial" panose="020B0604020202020204" pitchFamily="34" charset="0"/>
              </a:rPr>
              <a:t>approved provided that crew weight after the change is within the limits defined in</a:t>
            </a:r>
            <a:r>
              <a:rPr lang="hr-HR" altLang="en-US" sz="1800" i="1">
                <a:solidFill>
                  <a:srgbClr val="000066"/>
                </a:solidFill>
                <a:latin typeface="Arial" panose="020B0604020202020204" pitchFamily="34" charset="0"/>
                <a:cs typeface="Arial" panose="020B0604020202020204" pitchFamily="34" charset="0"/>
              </a:rPr>
              <a:t> </a:t>
            </a:r>
            <a:r>
              <a:rPr lang="en-GB" altLang="en-US" sz="1800" i="1">
                <a:solidFill>
                  <a:srgbClr val="000066"/>
                </a:solidFill>
                <a:latin typeface="Arial" panose="020B0604020202020204" pitchFamily="34" charset="0"/>
                <a:cs typeface="Arial" panose="020B0604020202020204" pitchFamily="34" charset="0"/>
              </a:rPr>
              <a:t>the ORC certificate</a:t>
            </a:r>
            <a:endParaRPr lang="en-US" altLang="en-US" sz="1800" i="1">
              <a:solidFill>
                <a:srgbClr val="000066"/>
              </a:solidFill>
              <a:latin typeface="Arial" panose="020B0604020202020204" pitchFamily="34" charset="0"/>
              <a:cs typeface="Arial" panose="020B0604020202020204" pitchFamily="34" charset="0"/>
            </a:endParaRPr>
          </a:p>
          <a:p>
            <a:pPr algn="just">
              <a:spcBef>
                <a:spcPct val="50000"/>
              </a:spcBef>
            </a:pPr>
            <a:r>
              <a:rPr lang="en-US" altLang="en-US" sz="1800" i="1">
                <a:solidFill>
                  <a:srgbClr val="000066"/>
                </a:solidFill>
                <a:latin typeface="Arial" panose="020B0604020202020204" pitchFamily="34" charset="0"/>
                <a:cs typeface="Arial" panose="020B0604020202020204" pitchFamily="34" charset="0"/>
              </a:rPr>
              <a:t>The substituted crew member shall not be aboard any other competing boat throughout the remainder of the series. </a:t>
            </a:r>
          </a:p>
        </p:txBody>
      </p:sp>
      <p:pic>
        <p:nvPicPr>
          <p:cNvPr id="43011" name="Picture 2">
            <a:extLst>
              <a:ext uri="{FF2B5EF4-FFF2-40B4-BE49-F238E27FC236}">
                <a16:creationId xmlns:a16="http://schemas.microsoft.com/office/drawing/2014/main" id="{2FC71A3D-1CBF-A9CB-2942-21BEECFA0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6">
            <a:extLst>
              <a:ext uri="{FF2B5EF4-FFF2-40B4-BE49-F238E27FC236}">
                <a16:creationId xmlns:a16="http://schemas.microsoft.com/office/drawing/2014/main" id="{7245E444-5F86-2A9F-AB08-6F14A895A11A}"/>
              </a:ext>
            </a:extLst>
          </p:cNvPr>
          <p:cNvSpPr txBox="1">
            <a:spLocks noChangeArrowheads="1"/>
          </p:cNvSpPr>
          <p:nvPr/>
        </p:nvSpPr>
        <p:spPr bwMode="auto">
          <a:xfrm>
            <a:off x="404813" y="371475"/>
            <a:ext cx="84169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en-US" altLang="en-US" sz="2600" b="1">
                <a:solidFill>
                  <a:srgbClr val="002060"/>
                </a:solidFill>
                <a:latin typeface="Arial" panose="020B0604020202020204" pitchFamily="34" charset="0"/>
                <a:cs typeface="Arial" panose="020B0604020202020204" pitchFamily="34" charset="0"/>
              </a:rPr>
              <a:t>What can be modified during the championship?</a:t>
            </a:r>
          </a:p>
          <a:p>
            <a:pPr algn="just">
              <a:spcBef>
                <a:spcPct val="50000"/>
              </a:spcBef>
            </a:pPr>
            <a:endParaRPr lang="en-US" altLang="en-US" sz="1800" i="1">
              <a:solidFill>
                <a:srgbClr val="000066"/>
              </a:solidFill>
              <a:latin typeface="Arial" panose="020B0604020202020204" pitchFamily="34" charset="0"/>
              <a:cs typeface="Arial" panose="020B0604020202020204" pitchFamily="34" charset="0"/>
            </a:endParaRPr>
          </a:p>
          <a:p>
            <a:pPr algn="just">
              <a:spcBef>
                <a:spcPct val="50000"/>
              </a:spcBef>
            </a:pPr>
            <a:r>
              <a:rPr lang="en-US" altLang="en-US" sz="1800" b="1" i="1">
                <a:solidFill>
                  <a:srgbClr val="000066"/>
                </a:solidFill>
                <a:latin typeface="Arial" panose="020B0604020202020204" pitchFamily="34" charset="0"/>
                <a:cs typeface="Arial" panose="020B0604020202020204" pitchFamily="34" charset="0"/>
              </a:rPr>
              <a:t>Equipment changes: </a:t>
            </a:r>
            <a:r>
              <a:rPr lang="en-US" altLang="en-US" sz="1800" i="1">
                <a:solidFill>
                  <a:srgbClr val="000066"/>
                </a:solidFill>
                <a:latin typeface="Arial" panose="020B0604020202020204" pitchFamily="34" charset="0"/>
                <a:cs typeface="Arial" panose="020B0604020202020204" pitchFamily="34" charset="0"/>
              </a:rPr>
              <a:t>Substitution of damaged or lost equipment is not allowed unless authorized by the Technical Committee. </a:t>
            </a:r>
            <a:endParaRPr lang="hr-HR" altLang="en-US" sz="1800" i="1">
              <a:solidFill>
                <a:srgbClr val="000066"/>
              </a:solidFill>
              <a:latin typeface="Arial" panose="020B0604020202020204" pitchFamily="34" charset="0"/>
              <a:cs typeface="Arial" panose="020B0604020202020204" pitchFamily="34" charset="0"/>
            </a:endParaRPr>
          </a:p>
          <a:p>
            <a:pPr algn="just">
              <a:spcBef>
                <a:spcPct val="50000"/>
              </a:spcBef>
            </a:pPr>
            <a:endParaRPr lang="en-US" altLang="en-US" sz="1800" i="1">
              <a:solidFill>
                <a:srgbClr val="000066"/>
              </a:solidFill>
              <a:latin typeface="Arial" panose="020B0604020202020204" pitchFamily="34" charset="0"/>
              <a:cs typeface="Arial" panose="020B0604020202020204" pitchFamily="34" charset="0"/>
            </a:endParaRPr>
          </a:p>
          <a:p>
            <a:pPr algn="just">
              <a:spcBef>
                <a:spcPct val="50000"/>
              </a:spcBef>
            </a:pPr>
            <a:r>
              <a:rPr lang="en-US" altLang="en-US" sz="1800" i="1">
                <a:solidFill>
                  <a:srgbClr val="000066"/>
                </a:solidFill>
                <a:latin typeface="Arial" panose="020B0604020202020204" pitchFamily="34" charset="0"/>
                <a:cs typeface="Arial" panose="020B0604020202020204" pitchFamily="34" charset="0"/>
              </a:rPr>
              <a:t>Requests for substitution shall be made at the first reasonable opportunity. </a:t>
            </a:r>
            <a:endParaRPr lang="hr-HR" altLang="en-US" sz="1800" i="1">
              <a:solidFill>
                <a:srgbClr val="000066"/>
              </a:solidFill>
              <a:latin typeface="Arial" panose="020B0604020202020204" pitchFamily="34" charset="0"/>
              <a:cs typeface="Arial" panose="020B0604020202020204" pitchFamily="34" charset="0"/>
            </a:endParaRPr>
          </a:p>
          <a:p>
            <a:pPr algn="just">
              <a:spcBef>
                <a:spcPct val="50000"/>
              </a:spcBef>
            </a:pPr>
            <a:endParaRPr lang="en-US" altLang="en-US" sz="1800" i="1">
              <a:solidFill>
                <a:srgbClr val="000066"/>
              </a:solidFill>
              <a:latin typeface="Arial" panose="020B0604020202020204" pitchFamily="34" charset="0"/>
              <a:cs typeface="Arial" panose="020B0604020202020204" pitchFamily="34" charset="0"/>
            </a:endParaRPr>
          </a:p>
          <a:p>
            <a:pPr algn="just">
              <a:spcBef>
                <a:spcPct val="50000"/>
              </a:spcBef>
            </a:pPr>
            <a:r>
              <a:rPr lang="en-US" altLang="en-US" sz="1800" i="1">
                <a:solidFill>
                  <a:srgbClr val="000066"/>
                </a:solidFill>
                <a:latin typeface="Arial" panose="020B0604020202020204" pitchFamily="34" charset="0"/>
                <a:cs typeface="Arial" panose="020B0604020202020204" pitchFamily="34" charset="0"/>
              </a:rPr>
              <a:t>If this includes sails damaged beyond repair, please present the damaged sail to the Technical Committee.</a:t>
            </a:r>
            <a:endParaRPr lang="en-US" altLang="en-US" sz="2000" i="1">
              <a:solidFill>
                <a:srgbClr val="002060"/>
              </a:solidFill>
              <a:latin typeface="Arial" panose="020B0604020202020204" pitchFamily="34" charset="0"/>
              <a:cs typeface="Arial" panose="020B0604020202020204" pitchFamily="34" charset="0"/>
            </a:endParaRPr>
          </a:p>
        </p:txBody>
      </p:sp>
      <p:pic>
        <p:nvPicPr>
          <p:cNvPr id="44035" name="Picture 2">
            <a:extLst>
              <a:ext uri="{FF2B5EF4-FFF2-40B4-BE49-F238E27FC236}">
                <a16:creationId xmlns:a16="http://schemas.microsoft.com/office/drawing/2014/main" id="{34A69C36-8BC6-F52C-4AF6-85865EEF2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6">
            <a:extLst>
              <a:ext uri="{FF2B5EF4-FFF2-40B4-BE49-F238E27FC236}">
                <a16:creationId xmlns:a16="http://schemas.microsoft.com/office/drawing/2014/main" id="{EDDEB7B0-AB43-60E2-A797-4ED1AD269D64}"/>
              </a:ext>
            </a:extLst>
          </p:cNvPr>
          <p:cNvSpPr txBox="1">
            <a:spLocks noChangeArrowheads="1"/>
          </p:cNvSpPr>
          <p:nvPr/>
        </p:nvSpPr>
        <p:spPr bwMode="auto">
          <a:xfrm>
            <a:off x="0" y="2959100"/>
            <a:ext cx="91440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b="1">
              <a:latin typeface="Arial" panose="020B0604020202020204" pitchFamily="34" charset="0"/>
              <a:cs typeface="Arial" panose="020B0604020202020204" pitchFamily="34" charset="0"/>
            </a:endParaRPr>
          </a:p>
          <a:p>
            <a:pPr algn="ctr">
              <a:spcBef>
                <a:spcPct val="50000"/>
              </a:spcBef>
              <a:buFontTx/>
              <a:buNone/>
            </a:pPr>
            <a:r>
              <a:rPr lang="en-US" altLang="en-US" b="1">
                <a:solidFill>
                  <a:srgbClr val="002060"/>
                </a:solidFill>
                <a:latin typeface="Arial" panose="020B0604020202020204" pitchFamily="34" charset="0"/>
                <a:cs typeface="Arial" panose="020B0604020202020204" pitchFamily="34" charset="0"/>
              </a:rPr>
              <a:t>Any questions?</a:t>
            </a:r>
          </a:p>
        </p:txBody>
      </p:sp>
      <p:pic>
        <p:nvPicPr>
          <p:cNvPr id="45059" name="Picture 2">
            <a:extLst>
              <a:ext uri="{FF2B5EF4-FFF2-40B4-BE49-F238E27FC236}">
                <a16:creationId xmlns:a16="http://schemas.microsoft.com/office/drawing/2014/main" id="{BB9B0387-693E-E66A-6112-CF11752A3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1" descr="A logo with text and a flag&#10;&#10;Description automatically generated with medium confidence">
            <a:extLst>
              <a:ext uri="{FF2B5EF4-FFF2-40B4-BE49-F238E27FC236}">
                <a16:creationId xmlns:a16="http://schemas.microsoft.com/office/drawing/2014/main" id="{FE8DAAC4-3678-A033-92F9-4E673F7DD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963" y="615950"/>
            <a:ext cx="441007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a:extLst>
              <a:ext uri="{FF2B5EF4-FFF2-40B4-BE49-F238E27FC236}">
                <a16:creationId xmlns:a16="http://schemas.microsoft.com/office/drawing/2014/main" id="{35958DAD-B8AF-2965-E5ED-99BBEDA0B950}"/>
              </a:ext>
            </a:extLst>
          </p:cNvPr>
          <p:cNvSpPr txBox="1">
            <a:spLocks noChangeArrowheads="1"/>
          </p:cNvSpPr>
          <p:nvPr/>
        </p:nvSpPr>
        <p:spPr bwMode="auto">
          <a:xfrm>
            <a:off x="363538" y="442913"/>
            <a:ext cx="8458200" cy="4200525"/>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defRPr/>
            </a:pPr>
            <a:r>
              <a:rPr lang="en-US" altLang="en-US" sz="2800" b="1" dirty="0">
                <a:solidFill>
                  <a:srgbClr val="002060"/>
                </a:solidFill>
                <a:latin typeface="Arial" panose="020B0604020202020204" pitchFamily="34" charset="0"/>
                <a:cs typeface="Arial" panose="020B0604020202020204" pitchFamily="34" charset="0"/>
              </a:rPr>
              <a:t>How to get prepared for the pre-race inspection?</a:t>
            </a:r>
          </a:p>
          <a:p>
            <a:pPr marL="285750" indent="-285750" algn="just">
              <a:spcBef>
                <a:spcPct val="50000"/>
              </a:spcBef>
              <a:defRPr/>
            </a:pPr>
            <a:endParaRPr lang="hr-HR" altLang="en-US" sz="1600" i="1" dirty="0">
              <a:solidFill>
                <a:srgbClr val="000066"/>
              </a:solidFill>
              <a:latin typeface="Arial" panose="020B0604020202020204" pitchFamily="34" charset="0"/>
              <a:cs typeface="Arial" panose="020B0604020202020204" pitchFamily="34" charset="0"/>
            </a:endParaRPr>
          </a:p>
          <a:p>
            <a:pPr marL="285750" indent="-285750" algn="just">
              <a:spcBef>
                <a:spcPct val="50000"/>
              </a:spcBef>
              <a:defRPr/>
            </a:pPr>
            <a:r>
              <a:rPr lang="en-US" altLang="en-US" sz="1800" i="1" dirty="0">
                <a:solidFill>
                  <a:srgbClr val="000066"/>
                </a:solidFill>
                <a:latin typeface="Arial" panose="020B0604020202020204" pitchFamily="34" charset="0"/>
                <a:cs typeface="Arial" panose="020B0604020202020204" pitchFamily="34" charset="0"/>
              </a:rPr>
              <a:t>Be ready at the scheduled time with a responsible person on board (e.g., owner and/or skipper).</a:t>
            </a:r>
            <a:endParaRPr lang="hr-HR" altLang="en-US" sz="1800" i="1" dirty="0">
              <a:solidFill>
                <a:srgbClr val="000066"/>
              </a:solidFill>
              <a:latin typeface="Arial" panose="020B0604020202020204" pitchFamily="34" charset="0"/>
              <a:cs typeface="Arial" panose="020B0604020202020204" pitchFamily="34" charset="0"/>
            </a:endParaRPr>
          </a:p>
          <a:p>
            <a:pPr marL="285750" indent="-285750" algn="just">
              <a:spcBef>
                <a:spcPct val="50000"/>
              </a:spcBef>
              <a:defRPr/>
            </a:pPr>
            <a:r>
              <a:rPr lang="en-US" sz="1800" i="1" dirty="0">
                <a:solidFill>
                  <a:srgbClr val="000066"/>
                </a:solidFill>
                <a:latin typeface="Arial" panose="020B0604020202020204" pitchFamily="34" charset="0"/>
                <a:ea typeface="Calibri" panose="020F0502020204030204" pitchFamily="34" charset="0"/>
                <a:cs typeface="Arial" panose="020B0604020202020204" pitchFamily="34" charset="0"/>
              </a:rPr>
              <a:t>Present all sails with the corner taken out from the bag showing the ORC measurement stamp. </a:t>
            </a:r>
          </a:p>
          <a:p>
            <a:pPr marL="285750" indent="-285750" algn="just">
              <a:spcBef>
                <a:spcPct val="50000"/>
              </a:spcBef>
              <a:defRPr/>
            </a:pPr>
            <a:r>
              <a:rPr lang="en-US" sz="1800" i="1" dirty="0">
                <a:solidFill>
                  <a:srgbClr val="000066"/>
                </a:solidFill>
                <a:latin typeface="Arial" panose="020B0604020202020204" pitchFamily="34" charset="0"/>
                <a:ea typeface="Calibri" panose="020F0502020204030204" pitchFamily="34" charset="0"/>
                <a:cs typeface="Arial" panose="020B0604020202020204" pitchFamily="34" charset="0"/>
              </a:rPr>
              <a:t>Make a clear decision which sails you want to use during the championship.</a:t>
            </a:r>
          </a:p>
          <a:p>
            <a:pPr marL="285750" indent="-285750" algn="just">
              <a:spcBef>
                <a:spcPct val="50000"/>
              </a:spcBef>
              <a:defRPr/>
            </a:pPr>
            <a:r>
              <a:rPr lang="en-US" sz="1800" i="1" dirty="0">
                <a:solidFill>
                  <a:srgbClr val="000066"/>
                </a:solidFill>
                <a:latin typeface="Arial" panose="020B0604020202020204" pitchFamily="34" charset="0"/>
                <a:ea typeface="Calibri" panose="020F0502020204030204" pitchFamily="34" charset="0"/>
                <a:cs typeface="Arial" panose="020B0604020202020204" pitchFamily="34" charset="0"/>
              </a:rPr>
              <a:t>Have all safety equipment ready for inspection.</a:t>
            </a:r>
          </a:p>
          <a:p>
            <a:pPr marL="457200" indent="-457200" algn="just">
              <a:spcBef>
                <a:spcPct val="50000"/>
              </a:spcBef>
              <a:defRPr/>
            </a:pPr>
            <a:endParaRPr lang="en-GB" sz="1800" i="1" dirty="0">
              <a:solidFill>
                <a:srgbClr val="000066"/>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gn="just">
              <a:spcBef>
                <a:spcPct val="50000"/>
              </a:spcBef>
              <a:defRPr/>
            </a:pPr>
            <a:endParaRPr lang="en-US" altLang="en-US" sz="1600" i="1" dirty="0">
              <a:solidFill>
                <a:srgbClr val="000066"/>
              </a:solidFill>
              <a:latin typeface="Arial" panose="020B0604020202020204" pitchFamily="34" charset="0"/>
              <a:cs typeface="Arial" panose="020B0604020202020204" pitchFamily="34" charset="0"/>
            </a:endParaRPr>
          </a:p>
          <a:p>
            <a:pPr algn="just">
              <a:spcBef>
                <a:spcPts val="0"/>
              </a:spcBef>
              <a:buFontTx/>
              <a:buNone/>
              <a:defRPr/>
            </a:pPr>
            <a:endParaRPr lang="en-US" altLang="en-US" sz="2000" i="1" dirty="0">
              <a:solidFill>
                <a:srgbClr val="002060"/>
              </a:solidFill>
              <a:latin typeface="Arial" panose="020B0604020202020204" pitchFamily="34" charset="0"/>
              <a:cs typeface="Arial" panose="020B0604020202020204" pitchFamily="34" charset="0"/>
            </a:endParaRPr>
          </a:p>
        </p:txBody>
      </p:sp>
      <p:pic>
        <p:nvPicPr>
          <p:cNvPr id="7171" name="Picture 2">
            <a:extLst>
              <a:ext uri="{FF2B5EF4-FFF2-40B4-BE49-F238E27FC236}">
                <a16:creationId xmlns:a16="http://schemas.microsoft.com/office/drawing/2014/main" id="{F7BB405B-CAC3-C2EC-F8CE-563A1BC2D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a:extLst>
              <a:ext uri="{FF2B5EF4-FFF2-40B4-BE49-F238E27FC236}">
                <a16:creationId xmlns:a16="http://schemas.microsoft.com/office/drawing/2014/main" id="{D55A0461-AC8B-49F8-EED1-D7808521D23F}"/>
              </a:ext>
            </a:extLst>
          </p:cNvPr>
          <p:cNvSpPr txBox="1">
            <a:spLocks noChangeArrowheads="1"/>
          </p:cNvSpPr>
          <p:nvPr/>
        </p:nvSpPr>
        <p:spPr bwMode="auto">
          <a:xfrm>
            <a:off x="404813" y="371475"/>
            <a:ext cx="8478837" cy="7062788"/>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defRPr/>
            </a:pPr>
            <a:r>
              <a:rPr lang="en-US" altLang="en-US" sz="2800" b="1" dirty="0">
                <a:solidFill>
                  <a:srgbClr val="002060"/>
                </a:solidFill>
                <a:latin typeface="Arial" panose="020B0604020202020204" pitchFamily="34" charset="0"/>
                <a:cs typeface="Arial" panose="020B0604020202020204" pitchFamily="34" charset="0"/>
              </a:rPr>
              <a:t>What is checked during the pre-race inspection?</a:t>
            </a:r>
          </a:p>
          <a:p>
            <a:pPr algn="just">
              <a:spcBef>
                <a:spcPct val="50000"/>
              </a:spcBef>
              <a:buFontTx/>
              <a:buNone/>
              <a:defRPr/>
            </a:pPr>
            <a:r>
              <a:rPr lang="en-US" altLang="en-US" sz="2000" b="1" i="1" dirty="0">
                <a:solidFill>
                  <a:srgbClr val="000066"/>
                </a:solidFill>
                <a:latin typeface="Arial" panose="020B0604020202020204" pitchFamily="34" charset="0"/>
                <a:cs typeface="Arial" panose="020B0604020202020204" pitchFamily="34" charset="0"/>
              </a:rPr>
              <a:t>Sails</a:t>
            </a:r>
          </a:p>
          <a:p>
            <a:pPr marL="285750" indent="-285750" algn="just">
              <a:spcBef>
                <a:spcPct val="50000"/>
              </a:spcBef>
              <a:defRPr/>
            </a:pPr>
            <a:r>
              <a:rPr lang="en-US" altLang="en-US" sz="1400" i="1" dirty="0">
                <a:solidFill>
                  <a:srgbClr val="000066"/>
                </a:solidFill>
                <a:latin typeface="Arial" panose="020B0604020202020204" pitchFamily="34" charset="0"/>
                <a:cs typeface="Arial" panose="020B0604020202020204" pitchFamily="34" charset="0"/>
              </a:rPr>
              <a:t>The maximum number of sails to be used at the event excluding storm &amp; heavy weather sails required by the OSR shall be as defined in ORC Rule 206.1</a:t>
            </a:r>
          </a:p>
          <a:p>
            <a:pPr algn="just">
              <a:spcBef>
                <a:spcPct val="50000"/>
              </a:spcBef>
              <a:buFontTx/>
              <a:buNone/>
              <a:defRPr/>
            </a:pPr>
            <a:endParaRPr lang="en-US" altLang="en-US" sz="1400" i="1" dirty="0">
              <a:solidFill>
                <a:srgbClr val="000066"/>
              </a:solidFill>
              <a:latin typeface="Arial" panose="020B0604020202020204" pitchFamily="34" charset="0"/>
              <a:cs typeface="Arial" panose="020B0604020202020204" pitchFamily="34" charset="0"/>
            </a:endParaRPr>
          </a:p>
          <a:p>
            <a:pPr marL="285750" indent="-285750" algn="just">
              <a:spcBef>
                <a:spcPct val="50000"/>
              </a:spcBef>
              <a:defRPr/>
            </a:pPr>
            <a:endParaRPr lang="en-US" altLang="en-US" sz="1400" i="1" dirty="0">
              <a:solidFill>
                <a:srgbClr val="000066"/>
              </a:solidFill>
              <a:latin typeface="Arial" panose="020B0604020202020204" pitchFamily="34" charset="0"/>
              <a:cs typeface="Arial" panose="020B0604020202020204" pitchFamily="34" charset="0"/>
            </a:endParaRPr>
          </a:p>
          <a:p>
            <a:pPr marL="285750" indent="-285750" algn="just">
              <a:spcBef>
                <a:spcPct val="50000"/>
              </a:spcBef>
              <a:defRPr/>
            </a:pPr>
            <a:endParaRPr lang="en-US" altLang="en-US" sz="1400" i="1" dirty="0">
              <a:solidFill>
                <a:srgbClr val="000066"/>
              </a:solidFill>
              <a:latin typeface="Arial" panose="020B0604020202020204" pitchFamily="34" charset="0"/>
              <a:cs typeface="Arial" panose="020B0604020202020204" pitchFamily="34" charset="0"/>
            </a:endParaRPr>
          </a:p>
          <a:p>
            <a:pPr marL="285750" indent="-285750" algn="just">
              <a:spcBef>
                <a:spcPct val="50000"/>
              </a:spcBef>
              <a:defRPr/>
            </a:pPr>
            <a:endParaRPr lang="en-US" altLang="en-US" sz="1400" i="1" dirty="0">
              <a:solidFill>
                <a:srgbClr val="000066"/>
              </a:solidFill>
              <a:latin typeface="Arial" panose="020B0604020202020204" pitchFamily="34" charset="0"/>
              <a:cs typeface="Arial" panose="020B0604020202020204" pitchFamily="34" charset="0"/>
            </a:endParaRPr>
          </a:p>
          <a:p>
            <a:pPr marL="285750" indent="-285750" algn="just">
              <a:spcBef>
                <a:spcPct val="50000"/>
              </a:spcBef>
              <a:defRPr/>
            </a:pPr>
            <a:r>
              <a:rPr lang="en-US" altLang="en-US" sz="1400" i="1" dirty="0">
                <a:solidFill>
                  <a:srgbClr val="000066"/>
                </a:solidFill>
                <a:latin typeface="Arial" panose="020B0604020202020204" pitchFamily="34" charset="0"/>
                <a:cs typeface="Arial" panose="020B0604020202020204" pitchFamily="34" charset="0"/>
              </a:rPr>
              <a:t>Each boat shall select sails to be used at the event up to the maximum numbers as defined above. Selected sails will be marked with an event sticker. Only sails marked with an event sticker may be on board during the event.</a:t>
            </a:r>
            <a:endParaRPr lang="hr-HR" altLang="en-US" sz="1400" i="1" dirty="0">
              <a:solidFill>
                <a:srgbClr val="000066"/>
              </a:solidFill>
              <a:latin typeface="Arial" panose="020B0604020202020204" pitchFamily="34" charset="0"/>
              <a:cs typeface="Arial" panose="020B0604020202020204" pitchFamily="34" charset="0"/>
            </a:endParaRPr>
          </a:p>
          <a:p>
            <a:pPr marL="285750" indent="-285750" algn="just">
              <a:spcBef>
                <a:spcPct val="50000"/>
              </a:spcBef>
              <a:defRPr/>
            </a:pPr>
            <a:r>
              <a:rPr lang="en-GB" altLang="en-US" sz="1400" i="1" dirty="0">
                <a:solidFill>
                  <a:srgbClr val="000066"/>
                </a:solidFill>
                <a:latin typeface="Arial" panose="020B0604020202020204" pitchFamily="34" charset="0"/>
                <a:cs typeface="Arial" panose="020B0604020202020204" pitchFamily="34" charset="0"/>
              </a:rPr>
              <a:t>Sails carried on board may vary from day to day, but shall remain the same for each race day, including days with multiple races even in the case of damage to sails. The race day begins when the boat leaves for the race course from its dock or mooring.</a:t>
            </a:r>
          </a:p>
          <a:p>
            <a:pPr marL="285750" indent="-285750" algn="just">
              <a:spcBef>
                <a:spcPct val="50000"/>
              </a:spcBef>
              <a:defRPr/>
            </a:pPr>
            <a:r>
              <a:rPr lang="en-GB" altLang="en-US" sz="1400" i="1" dirty="0">
                <a:solidFill>
                  <a:srgbClr val="000066"/>
                </a:solidFill>
                <a:latin typeface="Arial" panose="020B0604020202020204" pitchFamily="34" charset="0"/>
                <a:cs typeface="Arial" panose="020B0604020202020204" pitchFamily="34" charset="0"/>
              </a:rPr>
              <a:t>Sails damaged during the event may be repaired. Sails beyond repair may be replaced with permission of the Technical Committee.</a:t>
            </a:r>
          </a:p>
          <a:p>
            <a:pPr marL="285750" indent="-285750" algn="just">
              <a:spcBef>
                <a:spcPct val="50000"/>
              </a:spcBef>
              <a:defRPr/>
            </a:pPr>
            <a:endParaRPr lang="en-US" altLang="en-US" sz="1400" i="1" dirty="0">
              <a:solidFill>
                <a:srgbClr val="000066"/>
              </a:solidFill>
              <a:latin typeface="Arial" panose="020B0604020202020204" pitchFamily="34" charset="0"/>
              <a:cs typeface="Arial" panose="020B0604020202020204" pitchFamily="34" charset="0"/>
            </a:endParaRPr>
          </a:p>
          <a:p>
            <a:pPr algn="just">
              <a:lnSpc>
                <a:spcPct val="107000"/>
              </a:lnSpc>
              <a:spcAft>
                <a:spcPts val="800"/>
              </a:spcAft>
              <a:buFontTx/>
              <a:buNone/>
              <a:defRPr/>
            </a:pPr>
            <a:endParaRPr lang="hr-HR" sz="16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7000"/>
              </a:lnSpc>
              <a:spcAft>
                <a:spcPts val="800"/>
              </a:spcAft>
              <a:buFont typeface="Calibri" panose="020F0502020204030204" pitchFamily="34" charset="0"/>
              <a:buChar char="-"/>
              <a:defRPr/>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Bef>
                <a:spcPct val="50000"/>
              </a:spcBef>
              <a:defRPr/>
            </a:pPr>
            <a:endParaRPr lang="en-GB" sz="1600" i="1" dirty="0">
              <a:solidFill>
                <a:srgbClr val="000066"/>
              </a:solidFill>
              <a:latin typeface="Arial" panose="020B0604020202020204" pitchFamily="34" charset="0"/>
              <a:ea typeface="Calibri" panose="020F0502020204030204" pitchFamily="34" charset="0"/>
              <a:cs typeface="Arial" panose="020B0604020202020204" pitchFamily="34" charset="0"/>
            </a:endParaRPr>
          </a:p>
          <a:p>
            <a:pPr marL="457200" indent="-457200" algn="just">
              <a:spcBef>
                <a:spcPct val="50000"/>
              </a:spcBef>
              <a:defRPr/>
            </a:pPr>
            <a:endParaRPr lang="en-US" altLang="en-US" sz="1600" i="1" dirty="0">
              <a:solidFill>
                <a:srgbClr val="000066"/>
              </a:solidFill>
              <a:latin typeface="Arial" panose="020B0604020202020204" pitchFamily="34" charset="0"/>
              <a:cs typeface="Arial" panose="020B0604020202020204" pitchFamily="34" charset="0"/>
            </a:endParaRPr>
          </a:p>
          <a:p>
            <a:pPr algn="just">
              <a:spcBef>
                <a:spcPts val="0"/>
              </a:spcBef>
              <a:buFontTx/>
              <a:buNone/>
              <a:defRPr/>
            </a:pPr>
            <a:endParaRPr lang="en-US" altLang="en-US" sz="2000" i="1" dirty="0">
              <a:solidFill>
                <a:srgbClr val="002060"/>
              </a:solidFill>
              <a:latin typeface="Arial" panose="020B0604020202020204" pitchFamily="34" charset="0"/>
              <a:cs typeface="Arial" panose="020B0604020202020204" pitchFamily="34" charset="0"/>
            </a:endParaRPr>
          </a:p>
        </p:txBody>
      </p:sp>
      <p:pic>
        <p:nvPicPr>
          <p:cNvPr id="8195" name="Picture 2">
            <a:extLst>
              <a:ext uri="{FF2B5EF4-FFF2-40B4-BE49-F238E27FC236}">
                <a16:creationId xmlns:a16="http://schemas.microsoft.com/office/drawing/2014/main" id="{665A55FC-2961-2CE8-E888-2D5C6D688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
            <a:extLst>
              <a:ext uri="{FF2B5EF4-FFF2-40B4-BE49-F238E27FC236}">
                <a16:creationId xmlns:a16="http://schemas.microsoft.com/office/drawing/2014/main" id="{D4325EBA-0CB6-C952-6D8E-0319EEBC8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1931988"/>
            <a:ext cx="6472238"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a:extLst>
              <a:ext uri="{FF2B5EF4-FFF2-40B4-BE49-F238E27FC236}">
                <a16:creationId xmlns:a16="http://schemas.microsoft.com/office/drawing/2014/main" id="{FDB6B6C5-0725-61AC-4344-1DB09BB03261}"/>
              </a:ext>
            </a:extLst>
          </p:cNvPr>
          <p:cNvSpPr txBox="1">
            <a:spLocks noChangeArrowheads="1"/>
          </p:cNvSpPr>
          <p:nvPr/>
        </p:nvSpPr>
        <p:spPr bwMode="auto">
          <a:xfrm>
            <a:off x="404813" y="371475"/>
            <a:ext cx="8448675" cy="4476750"/>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defRPr/>
            </a:pPr>
            <a:r>
              <a:rPr lang="en-US" altLang="en-US" sz="2800" b="1" dirty="0">
                <a:solidFill>
                  <a:srgbClr val="002060"/>
                </a:solidFill>
                <a:latin typeface="Arial" panose="020B0604020202020204" pitchFamily="34" charset="0"/>
                <a:cs typeface="Arial" panose="020B0604020202020204" pitchFamily="34" charset="0"/>
              </a:rPr>
              <a:t>What is checked during the pre-race inspection?</a:t>
            </a:r>
          </a:p>
          <a:p>
            <a:pPr algn="just">
              <a:spcBef>
                <a:spcPct val="50000"/>
              </a:spcBef>
              <a:buFontTx/>
              <a:buNone/>
              <a:defRPr/>
            </a:pPr>
            <a:endParaRPr lang="hr-HR" altLang="en-US" sz="2000" b="1" i="1" dirty="0">
              <a:solidFill>
                <a:srgbClr val="000066"/>
              </a:solidFill>
              <a:latin typeface="Arial" panose="020B0604020202020204" pitchFamily="34" charset="0"/>
              <a:cs typeface="Arial" panose="020B0604020202020204" pitchFamily="34" charset="0"/>
            </a:endParaRPr>
          </a:p>
          <a:p>
            <a:pPr algn="just">
              <a:spcBef>
                <a:spcPct val="50000"/>
              </a:spcBef>
              <a:buFontTx/>
              <a:buNone/>
              <a:defRPr/>
            </a:pPr>
            <a:r>
              <a:rPr lang="hr-HR" altLang="en-US" sz="2000" b="1" i="1" dirty="0">
                <a:solidFill>
                  <a:srgbClr val="000066"/>
                </a:solidFill>
                <a:latin typeface="Arial" panose="020B0604020202020204" pitchFamily="34" charset="0"/>
                <a:cs typeface="Arial" panose="020B0604020202020204" pitchFamily="34" charset="0"/>
              </a:rPr>
              <a:t>Internal ballast</a:t>
            </a:r>
          </a:p>
          <a:p>
            <a:pPr algn="just">
              <a:spcBef>
                <a:spcPct val="50000"/>
              </a:spcBef>
              <a:buFontTx/>
              <a:buNone/>
              <a:defRPr/>
            </a:pPr>
            <a:endParaRPr lang="en-US" altLang="en-US" sz="2000" b="1" i="1" dirty="0">
              <a:solidFill>
                <a:srgbClr val="000066"/>
              </a:solidFill>
              <a:latin typeface="Arial" panose="020B0604020202020204" pitchFamily="34" charset="0"/>
              <a:cs typeface="Arial" panose="020B0604020202020204" pitchFamily="34" charset="0"/>
            </a:endParaRPr>
          </a:p>
          <a:p>
            <a:pPr marL="285750" indent="-285750" algn="just">
              <a:spcBef>
                <a:spcPct val="50000"/>
              </a:spcBef>
              <a:defRPr/>
            </a:pPr>
            <a:r>
              <a:rPr lang="en-GB" altLang="en-US" sz="1800" i="1" dirty="0">
                <a:solidFill>
                  <a:srgbClr val="000066"/>
                </a:solidFill>
                <a:latin typeface="Arial" panose="020B0604020202020204" pitchFamily="34" charset="0"/>
                <a:cs typeface="Arial" panose="020B0604020202020204" pitchFamily="34" charset="0"/>
              </a:rPr>
              <a:t>If there is any, weight and position will be checked. </a:t>
            </a:r>
            <a:endParaRPr lang="en-US" altLang="en-US" sz="1800" i="1" dirty="0">
              <a:solidFill>
                <a:srgbClr val="000066"/>
              </a:solidFill>
              <a:latin typeface="Arial" panose="020B0604020202020204" pitchFamily="34" charset="0"/>
              <a:cs typeface="Arial" panose="020B0604020202020204" pitchFamily="34" charset="0"/>
            </a:endParaRPr>
          </a:p>
          <a:p>
            <a:pPr marL="285750" indent="-285750" algn="just">
              <a:spcBef>
                <a:spcPct val="50000"/>
              </a:spcBef>
              <a:defRPr/>
            </a:pPr>
            <a:r>
              <a:rPr lang="en-GB" altLang="en-US" sz="1800" i="1" dirty="0">
                <a:solidFill>
                  <a:srgbClr val="000066"/>
                </a:solidFill>
                <a:latin typeface="Arial" panose="020B0604020202020204" pitchFamily="34" charset="0"/>
                <a:cs typeface="Arial" panose="020B0604020202020204" pitchFamily="34" charset="0"/>
              </a:rPr>
              <a:t>An internal ballast shall be properly fixed below the cabin sole, or as low as possible fixed to the hull structure to prevent movement.</a:t>
            </a:r>
            <a:endParaRPr lang="hr-HR" sz="18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7000"/>
              </a:lnSpc>
              <a:spcAft>
                <a:spcPts val="800"/>
              </a:spcAft>
              <a:buFont typeface="Calibri" panose="020F0502020204030204" pitchFamily="34" charset="0"/>
              <a:buChar char="-"/>
              <a:defRPr/>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Bef>
                <a:spcPct val="50000"/>
              </a:spcBef>
              <a:defRPr/>
            </a:pPr>
            <a:endParaRPr lang="en-GB" sz="1600" i="1" dirty="0">
              <a:solidFill>
                <a:srgbClr val="000066"/>
              </a:solidFill>
              <a:latin typeface="Arial" panose="020B0604020202020204" pitchFamily="34" charset="0"/>
              <a:ea typeface="Calibri" panose="020F0502020204030204" pitchFamily="34" charset="0"/>
              <a:cs typeface="Arial" panose="020B0604020202020204" pitchFamily="34" charset="0"/>
            </a:endParaRPr>
          </a:p>
          <a:p>
            <a:pPr marL="457200" indent="-457200" algn="just">
              <a:spcBef>
                <a:spcPct val="50000"/>
              </a:spcBef>
              <a:defRPr/>
            </a:pPr>
            <a:endParaRPr lang="en-US" altLang="en-US" sz="1600" i="1" dirty="0">
              <a:solidFill>
                <a:srgbClr val="000066"/>
              </a:solidFill>
              <a:latin typeface="Arial" panose="020B0604020202020204" pitchFamily="34" charset="0"/>
              <a:cs typeface="Arial" panose="020B0604020202020204" pitchFamily="34" charset="0"/>
            </a:endParaRPr>
          </a:p>
          <a:p>
            <a:pPr algn="just">
              <a:spcBef>
                <a:spcPts val="0"/>
              </a:spcBef>
              <a:buFontTx/>
              <a:buNone/>
              <a:defRPr/>
            </a:pPr>
            <a:endParaRPr lang="en-US" altLang="en-US" sz="2000" i="1" dirty="0">
              <a:solidFill>
                <a:srgbClr val="002060"/>
              </a:solidFill>
              <a:latin typeface="Arial" panose="020B0604020202020204" pitchFamily="34" charset="0"/>
              <a:cs typeface="Arial" panose="020B0604020202020204" pitchFamily="34" charset="0"/>
            </a:endParaRPr>
          </a:p>
        </p:txBody>
      </p:sp>
      <p:pic>
        <p:nvPicPr>
          <p:cNvPr id="9219" name="Picture 2">
            <a:extLst>
              <a:ext uri="{FF2B5EF4-FFF2-40B4-BE49-F238E27FC236}">
                <a16:creationId xmlns:a16="http://schemas.microsoft.com/office/drawing/2014/main" id="{AE7B5970-5B2E-386A-1A59-8F76E6E2C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a:extLst>
              <a:ext uri="{FF2B5EF4-FFF2-40B4-BE49-F238E27FC236}">
                <a16:creationId xmlns:a16="http://schemas.microsoft.com/office/drawing/2014/main" id="{769DF253-8013-213F-58BD-A01CBB01777F}"/>
              </a:ext>
            </a:extLst>
          </p:cNvPr>
          <p:cNvSpPr txBox="1">
            <a:spLocks noChangeArrowheads="1"/>
          </p:cNvSpPr>
          <p:nvPr/>
        </p:nvSpPr>
        <p:spPr bwMode="auto">
          <a:xfrm>
            <a:off x="525463" y="520700"/>
            <a:ext cx="8337550" cy="5110163"/>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defRPr/>
            </a:pPr>
            <a:r>
              <a:rPr lang="en-US" altLang="en-US" sz="2400" b="1" dirty="0">
                <a:solidFill>
                  <a:srgbClr val="002060"/>
                </a:solidFill>
                <a:latin typeface="Arial" panose="020B0604020202020204" pitchFamily="34" charset="0"/>
                <a:cs typeface="Arial" panose="020B0604020202020204" pitchFamily="34" charset="0"/>
              </a:rPr>
              <a:t>What is not checked during the pre-race inspection?</a:t>
            </a:r>
          </a:p>
          <a:p>
            <a:pPr algn="just">
              <a:spcBef>
                <a:spcPct val="50000"/>
              </a:spcBef>
              <a:buFontTx/>
              <a:buNone/>
              <a:defRPr/>
            </a:pPr>
            <a:endParaRPr lang="en-US" altLang="en-US" sz="2000" b="1" i="1" dirty="0">
              <a:solidFill>
                <a:srgbClr val="000066"/>
              </a:solidFill>
              <a:latin typeface="Arial" panose="020B0604020202020204" pitchFamily="34" charset="0"/>
              <a:cs typeface="Arial" panose="020B0604020202020204" pitchFamily="34" charset="0"/>
            </a:endParaRPr>
          </a:p>
          <a:p>
            <a:pPr algn="just">
              <a:spcBef>
                <a:spcPct val="50000"/>
              </a:spcBef>
              <a:buFontTx/>
              <a:buNone/>
              <a:defRPr/>
            </a:pPr>
            <a:r>
              <a:rPr lang="en-US" altLang="en-US" sz="2000" b="1" i="1" dirty="0">
                <a:solidFill>
                  <a:srgbClr val="000066"/>
                </a:solidFill>
                <a:latin typeface="Arial" panose="020B0604020202020204" pitchFamily="34" charset="0"/>
                <a:cs typeface="Arial" panose="020B0604020202020204" pitchFamily="34" charset="0"/>
              </a:rPr>
              <a:t>Crew weight</a:t>
            </a:r>
          </a:p>
          <a:p>
            <a:pPr algn="just">
              <a:spcBef>
                <a:spcPct val="50000"/>
              </a:spcBef>
              <a:buFontTx/>
              <a:buNone/>
              <a:defRPr/>
            </a:pPr>
            <a:endParaRPr lang="en-US" altLang="en-US" sz="2000" b="1" i="1" dirty="0">
              <a:solidFill>
                <a:srgbClr val="000066"/>
              </a:solidFill>
              <a:latin typeface="Arial" panose="020B0604020202020204" pitchFamily="34" charset="0"/>
              <a:cs typeface="Arial" panose="020B0604020202020204" pitchFamily="34" charset="0"/>
            </a:endParaRPr>
          </a:p>
          <a:p>
            <a:pPr marL="285750" indent="-285750" algn="just">
              <a:spcBef>
                <a:spcPct val="50000"/>
              </a:spcBef>
              <a:defRPr/>
            </a:pPr>
            <a:r>
              <a:rPr lang="en-GB" altLang="en-US" sz="1800" i="1" dirty="0">
                <a:solidFill>
                  <a:srgbClr val="000066"/>
                </a:solidFill>
                <a:latin typeface="Arial" panose="020B0604020202020204" pitchFamily="34" charset="0"/>
                <a:cs typeface="Arial" panose="020B0604020202020204" pitchFamily="34" charset="0"/>
              </a:rPr>
              <a:t>Crew weight is </a:t>
            </a:r>
            <a:r>
              <a:rPr lang="en-GB" altLang="en-US" sz="1800" b="1" i="1" dirty="0">
                <a:solidFill>
                  <a:srgbClr val="000066"/>
                </a:solidFill>
                <a:latin typeface="Arial" panose="020B0604020202020204" pitchFamily="34" charset="0"/>
                <a:cs typeface="Arial" panose="020B0604020202020204" pitchFamily="34" charset="0"/>
              </a:rPr>
              <a:t>NOT </a:t>
            </a:r>
            <a:r>
              <a:rPr lang="en-GB" altLang="en-US" sz="1800" i="1" dirty="0">
                <a:solidFill>
                  <a:srgbClr val="000066"/>
                </a:solidFill>
                <a:latin typeface="Arial" panose="020B0604020202020204" pitchFamily="34" charset="0"/>
                <a:cs typeface="Arial" panose="020B0604020202020204" pitchFamily="34" charset="0"/>
              </a:rPr>
              <a:t>part of the pre-race equipment inspection</a:t>
            </a:r>
          </a:p>
          <a:p>
            <a:pPr marL="285750" indent="-285750" algn="just">
              <a:spcBef>
                <a:spcPct val="50000"/>
              </a:spcBef>
              <a:defRPr/>
            </a:pPr>
            <a:r>
              <a:rPr lang="en-GB" altLang="en-US" sz="1800" i="1" dirty="0">
                <a:solidFill>
                  <a:srgbClr val="000066"/>
                </a:solidFill>
                <a:latin typeface="Arial" panose="020B0604020202020204" pitchFamily="34" charset="0"/>
                <a:cs typeface="Arial" panose="020B0604020202020204" pitchFamily="34" charset="0"/>
              </a:rPr>
              <a:t>Official scale is available for your own check</a:t>
            </a:r>
          </a:p>
          <a:p>
            <a:pPr marL="285750" indent="-285750" algn="just">
              <a:spcBef>
                <a:spcPct val="50000"/>
              </a:spcBef>
              <a:defRPr/>
            </a:pPr>
            <a:r>
              <a:rPr lang="en-GB" altLang="en-US" sz="1800" i="1" dirty="0">
                <a:solidFill>
                  <a:srgbClr val="000066"/>
                </a:solidFill>
                <a:latin typeface="Arial" panose="020B0604020202020204" pitchFamily="34" charset="0"/>
                <a:cs typeface="Arial" panose="020B0604020202020204" pitchFamily="34" charset="0"/>
              </a:rPr>
              <a:t>Crew weight may be checked during the post-race equipment check and if it is found greater than the maximum or smaller than the minimum recorded on the certificate, TC will protest the boat</a:t>
            </a:r>
          </a:p>
          <a:p>
            <a:pPr marL="285750" indent="-285750" algn="just">
              <a:spcBef>
                <a:spcPct val="50000"/>
              </a:spcBef>
              <a:defRPr/>
            </a:pPr>
            <a:r>
              <a:rPr lang="en-GB" altLang="en-US" sz="1800" i="1" dirty="0">
                <a:solidFill>
                  <a:srgbClr val="000066"/>
                </a:solidFill>
                <a:latin typeface="Arial" panose="020B0604020202020204" pitchFamily="34" charset="0"/>
                <a:cs typeface="Arial" panose="020B0604020202020204" pitchFamily="34" charset="0"/>
              </a:rPr>
              <a:t>Be sure to have your crew weight properly declared on the certificate.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Bef>
                <a:spcPct val="50000"/>
              </a:spcBef>
              <a:defRPr/>
            </a:pPr>
            <a:endParaRPr lang="en-GB" sz="1600" i="1" dirty="0">
              <a:solidFill>
                <a:srgbClr val="000066"/>
              </a:solidFill>
              <a:latin typeface="Arial" panose="020B0604020202020204" pitchFamily="34" charset="0"/>
              <a:ea typeface="Calibri" panose="020F0502020204030204" pitchFamily="34" charset="0"/>
              <a:cs typeface="Arial" panose="020B0604020202020204" pitchFamily="34" charset="0"/>
            </a:endParaRPr>
          </a:p>
          <a:p>
            <a:pPr marL="457200" indent="-457200" algn="just">
              <a:spcBef>
                <a:spcPct val="50000"/>
              </a:spcBef>
              <a:defRPr/>
            </a:pPr>
            <a:endParaRPr lang="en-US" altLang="en-US" sz="1600" i="1" dirty="0">
              <a:solidFill>
                <a:srgbClr val="000066"/>
              </a:solidFill>
              <a:latin typeface="Arial" panose="020B0604020202020204" pitchFamily="34" charset="0"/>
              <a:cs typeface="Arial" panose="020B0604020202020204" pitchFamily="34" charset="0"/>
            </a:endParaRPr>
          </a:p>
          <a:p>
            <a:pPr algn="just">
              <a:spcBef>
                <a:spcPts val="0"/>
              </a:spcBef>
              <a:buFontTx/>
              <a:buNone/>
              <a:defRPr/>
            </a:pPr>
            <a:endParaRPr lang="en-US" altLang="en-US" sz="2000" i="1" dirty="0">
              <a:solidFill>
                <a:srgbClr val="002060"/>
              </a:solidFill>
              <a:latin typeface="Arial" panose="020B0604020202020204" pitchFamily="34" charset="0"/>
              <a:cs typeface="Arial" panose="020B0604020202020204" pitchFamily="34" charset="0"/>
            </a:endParaRPr>
          </a:p>
        </p:txBody>
      </p:sp>
      <p:pic>
        <p:nvPicPr>
          <p:cNvPr id="10243" name="Picture 2">
            <a:extLst>
              <a:ext uri="{FF2B5EF4-FFF2-40B4-BE49-F238E27FC236}">
                <a16:creationId xmlns:a16="http://schemas.microsoft.com/office/drawing/2014/main" id="{923F0A11-5160-94DB-0925-20D988FC4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a:extLst>
              <a:ext uri="{FF2B5EF4-FFF2-40B4-BE49-F238E27FC236}">
                <a16:creationId xmlns:a16="http://schemas.microsoft.com/office/drawing/2014/main" id="{DA24FFA5-DBBE-46A7-BB3C-5AFDBD7B3DCE}"/>
              </a:ext>
            </a:extLst>
          </p:cNvPr>
          <p:cNvSpPr txBox="1">
            <a:spLocks noChangeArrowheads="1"/>
          </p:cNvSpPr>
          <p:nvPr/>
        </p:nvSpPr>
        <p:spPr bwMode="auto">
          <a:xfrm>
            <a:off x="404813" y="371475"/>
            <a:ext cx="8458200" cy="5032147"/>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defRPr/>
            </a:pPr>
            <a:r>
              <a:rPr lang="en-US" altLang="en-US" sz="2800" b="1" dirty="0">
                <a:solidFill>
                  <a:srgbClr val="002060"/>
                </a:solidFill>
                <a:latin typeface="Arial" panose="020B0604020202020204" pitchFamily="34" charset="0"/>
                <a:cs typeface="Arial" panose="020B0604020202020204" pitchFamily="34" charset="0"/>
              </a:rPr>
              <a:t>What is checked during the pre-race inspection?</a:t>
            </a:r>
          </a:p>
          <a:p>
            <a:pPr algn="just">
              <a:spcBef>
                <a:spcPct val="50000"/>
              </a:spcBef>
              <a:buFontTx/>
              <a:buNone/>
              <a:defRPr/>
            </a:pPr>
            <a:endParaRPr lang="hr-HR" altLang="en-US" sz="2000" b="1" i="1" dirty="0">
              <a:solidFill>
                <a:srgbClr val="000066"/>
              </a:solidFill>
              <a:latin typeface="Arial" panose="020B0604020202020204" pitchFamily="34" charset="0"/>
              <a:cs typeface="Arial" panose="020B0604020202020204" pitchFamily="34" charset="0"/>
            </a:endParaRPr>
          </a:p>
          <a:p>
            <a:pPr algn="just">
              <a:spcBef>
                <a:spcPct val="50000"/>
              </a:spcBef>
              <a:buFontTx/>
              <a:buNone/>
              <a:defRPr/>
            </a:pPr>
            <a:r>
              <a:rPr lang="en-US" altLang="en-US" sz="2000" b="1" i="1" dirty="0">
                <a:solidFill>
                  <a:srgbClr val="000066"/>
                </a:solidFill>
                <a:latin typeface="Arial" panose="020B0604020202020204" pitchFamily="34" charset="0"/>
                <a:cs typeface="Arial" panose="020B0604020202020204" pitchFamily="34" charset="0"/>
              </a:rPr>
              <a:t>Safety equipment</a:t>
            </a:r>
          </a:p>
          <a:p>
            <a:pPr algn="just">
              <a:spcBef>
                <a:spcPct val="50000"/>
              </a:spcBef>
              <a:buFontTx/>
              <a:buNone/>
              <a:defRPr/>
            </a:pPr>
            <a:endParaRPr lang="en-US" altLang="en-US" sz="2000" b="1" i="1" dirty="0">
              <a:solidFill>
                <a:srgbClr val="000066"/>
              </a:solidFill>
              <a:latin typeface="Arial" panose="020B0604020202020204" pitchFamily="34" charset="0"/>
              <a:cs typeface="Arial" panose="020B0604020202020204" pitchFamily="34" charset="0"/>
            </a:endParaRPr>
          </a:p>
          <a:p>
            <a:pPr marL="285750" indent="-285750" algn="just">
              <a:spcBef>
                <a:spcPct val="50000"/>
              </a:spcBef>
              <a:defRPr/>
            </a:pPr>
            <a:r>
              <a:rPr lang="en-US" altLang="en-US" sz="1800" i="1" dirty="0">
                <a:solidFill>
                  <a:srgbClr val="000066"/>
                </a:solidFill>
                <a:latin typeface="Arial" panose="020B0604020202020204" pitchFamily="34" charset="0"/>
                <a:cs typeface="Arial" panose="020B0604020202020204" pitchFamily="34" charset="0"/>
              </a:rPr>
              <a:t>Download the safety equipment check list at the </a:t>
            </a:r>
            <a:r>
              <a:rPr lang="en-US" altLang="en-US" sz="1800" i="1" dirty="0">
                <a:solidFill>
                  <a:srgbClr val="000066"/>
                </a:solidFill>
                <a:latin typeface="Arial" panose="020B0604020202020204" pitchFamily="34" charset="0"/>
                <a:cs typeface="Arial" panose="020B0604020202020204" pitchFamily="34" charset="0"/>
                <a:hlinkClick r:id="rId2"/>
              </a:rPr>
              <a:t>link</a:t>
            </a:r>
            <a:r>
              <a:rPr lang="en-US" altLang="en-US" sz="1800" i="1" dirty="0">
                <a:solidFill>
                  <a:srgbClr val="000066"/>
                </a:solidFill>
                <a:latin typeface="Arial" panose="020B0604020202020204" pitchFamily="34" charset="0"/>
                <a:cs typeface="Arial" panose="020B0604020202020204" pitchFamily="34" charset="0"/>
              </a:rPr>
              <a:t>.</a:t>
            </a:r>
          </a:p>
          <a:p>
            <a:pPr marL="285750" indent="-285750" algn="just">
              <a:spcBef>
                <a:spcPct val="50000"/>
              </a:spcBef>
              <a:defRPr/>
            </a:pPr>
            <a:r>
              <a:rPr lang="en-US" altLang="en-US" sz="1800" i="1" dirty="0">
                <a:solidFill>
                  <a:srgbClr val="000066"/>
                </a:solidFill>
                <a:latin typeface="Arial" panose="020B0604020202020204" pitchFamily="34" charset="0"/>
                <a:cs typeface="Arial" panose="020B0604020202020204" pitchFamily="34" charset="0"/>
              </a:rPr>
              <a:t>Be sure to have ALL equipment from that list, but please be aware that the check list does not cover ALL rules of OSR.</a:t>
            </a:r>
          </a:p>
          <a:p>
            <a:pPr marL="285750" indent="-285750" algn="just">
              <a:spcBef>
                <a:spcPct val="50000"/>
              </a:spcBef>
              <a:defRPr/>
            </a:pPr>
            <a:r>
              <a:rPr lang="en-US" altLang="en-US" sz="1800" i="1" dirty="0">
                <a:solidFill>
                  <a:srgbClr val="000066"/>
                </a:solidFill>
                <a:latin typeface="Arial" panose="020B0604020202020204" pitchFamily="34" charset="0"/>
                <a:cs typeface="Arial" panose="020B0604020202020204" pitchFamily="34" charset="0"/>
              </a:rPr>
              <a:t>The full compliance with OSR Category 3 (as amended by the NOR) is the sole responsibility of the person in charge and it cannot be limited to the safety check list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Bef>
                <a:spcPct val="50000"/>
              </a:spcBef>
              <a:defRPr/>
            </a:pPr>
            <a:endParaRPr lang="en-US" sz="1600" i="1" dirty="0">
              <a:solidFill>
                <a:srgbClr val="000066"/>
              </a:solidFill>
              <a:latin typeface="Arial" panose="020B0604020202020204" pitchFamily="34" charset="0"/>
              <a:ea typeface="Calibri" panose="020F0502020204030204" pitchFamily="34" charset="0"/>
              <a:cs typeface="Arial" panose="020B0604020202020204" pitchFamily="34" charset="0"/>
            </a:endParaRPr>
          </a:p>
          <a:p>
            <a:pPr algn="just">
              <a:spcBef>
                <a:spcPct val="50000"/>
              </a:spcBef>
              <a:buFontTx/>
              <a:buNone/>
              <a:defRPr/>
            </a:pPr>
            <a:endParaRPr lang="en-US" altLang="en-US" sz="1600" i="1" dirty="0">
              <a:solidFill>
                <a:srgbClr val="000066"/>
              </a:solidFill>
              <a:latin typeface="Arial" panose="020B0604020202020204" pitchFamily="34" charset="0"/>
              <a:cs typeface="Arial" panose="020B0604020202020204" pitchFamily="34" charset="0"/>
            </a:endParaRPr>
          </a:p>
          <a:p>
            <a:pPr algn="just">
              <a:spcBef>
                <a:spcPts val="0"/>
              </a:spcBef>
              <a:buFontTx/>
              <a:buNone/>
              <a:defRPr/>
            </a:pPr>
            <a:endParaRPr lang="en-US" altLang="en-US" sz="2000" i="1" dirty="0">
              <a:solidFill>
                <a:srgbClr val="002060"/>
              </a:solidFill>
              <a:latin typeface="Arial" panose="020B0604020202020204" pitchFamily="34" charset="0"/>
              <a:cs typeface="Arial" panose="020B0604020202020204" pitchFamily="34" charset="0"/>
            </a:endParaRPr>
          </a:p>
        </p:txBody>
      </p:sp>
      <p:pic>
        <p:nvPicPr>
          <p:cNvPr id="11267" name="Picture 2">
            <a:extLst>
              <a:ext uri="{FF2B5EF4-FFF2-40B4-BE49-F238E27FC236}">
                <a16:creationId xmlns:a16="http://schemas.microsoft.com/office/drawing/2014/main" id="{4C99A27C-D267-7606-4712-464C94FB7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1688"/>
            <a:ext cx="9144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pot">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alibri" panose="020F0502020204030204" pitchFamily="34"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2976</TotalTime>
  <Words>2877</Words>
  <Application>Microsoft Macintosh PowerPoint</Application>
  <PresentationFormat>On-screen Show (4:3)</PresentationFormat>
  <Paragraphs>294</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Calibri</vt:lpstr>
      <vt:lpstr>Arial</vt:lpstr>
      <vt:lpstr>Times New Roman</vt:lpstr>
      <vt:lpstr>Courier New</vt:lpstr>
      <vt:lpstr>Blank Presentation.pot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NoTengoDinero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Sasa</dc:creator>
  <cp:lastModifiedBy>dobbs davis</cp:lastModifiedBy>
  <cp:revision>143</cp:revision>
  <dcterms:created xsi:type="dcterms:W3CDTF">2008-01-14T13:41:53Z</dcterms:created>
  <dcterms:modified xsi:type="dcterms:W3CDTF">2024-08-28T12:39:47Z</dcterms:modified>
</cp:coreProperties>
</file>